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Lst>
  <p:sldSz cy="5143500" cx="9144000"/>
  <p:notesSz cx="6858000" cy="9144000"/>
  <p:embeddedFontLst>
    <p:embeddedFont>
      <p:font typeface="Roboto"/>
      <p:regular r:id="rId14"/>
      <p:bold r:id="rId15"/>
      <p:italic r:id="rId16"/>
      <p:boldItalic r:id="rId17"/>
    </p:embeddedFont>
    <p:embeddedFont>
      <p:font typeface="Nunito"/>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18B367D-271D-48AF-AFD3-22E3EF6866BE}">
  <a:tblStyle styleId="{A18B367D-271D-48AF-AFD3-22E3EF6866B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22" Type="http://schemas.openxmlformats.org/officeDocument/2006/relationships/font" Target="fonts/Lato-regular.fntdata"/><Relationship Id="rId21" Type="http://schemas.openxmlformats.org/officeDocument/2006/relationships/font" Target="fonts/Nunito-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La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Nunito-bold.fntdata"/><Relationship Id="rId18" Type="http://schemas.openxmlformats.org/officeDocument/2006/relationships/font" Target="fonts/Nunito-regular.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696b426363_1_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696b426363_1_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Janki - title and team name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b8e050e65d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b8e050e65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595959"/>
                </a:solidFill>
              </a:rPr>
              <a:t>Janki - :</a:t>
            </a:r>
            <a:r>
              <a:rPr lang="en" sz="1400">
                <a:solidFill>
                  <a:schemeClr val="dk1"/>
                </a:solidFill>
              </a:rPr>
              <a:t>Hello everyone, I'm Janki. Today, we're looking at how to predict the stock prices, revenues, and profits of Fortune 500 companies in the U.S. This is key because accurate stock predictions empower investors to make wise decisions about whether to buy, sell, or hold—potentially leading to significant financial profits. Also, these predictions play a big role in navigating the risks of an unpredictable market and economic crisis. Businesses also use these insights for planning their strategies, which can impact job availability. Why is this important to all of us? these predictions affect employment, the economy, and our cost of living. Increased spending is correlated with a larger employment market and more opportunities. These companies are of great interest to investors, which makes precise prediction crucial.</a:t>
            </a:r>
            <a:endParaRPr sz="1400">
              <a:solidFill>
                <a:schemeClr val="dk1"/>
              </a:solidFill>
            </a:endParaRPr>
          </a:p>
          <a:p>
            <a:pPr indent="0" lvl="0" marL="0" rtl="0" algn="l">
              <a:lnSpc>
                <a:spcPct val="115000"/>
              </a:lnSpc>
              <a:spcBef>
                <a:spcPts val="1200"/>
              </a:spcBef>
              <a:spcAft>
                <a:spcPts val="0"/>
              </a:spcAft>
              <a:buNone/>
            </a:pPr>
            <a:r>
              <a:t/>
            </a:r>
            <a:endParaRPr sz="1300">
              <a:solidFill>
                <a:srgbClr val="595959"/>
              </a:solidFill>
            </a:endParaRPr>
          </a:p>
          <a:p>
            <a:pPr indent="0" lvl="0" marL="457200" rtl="0" algn="l">
              <a:lnSpc>
                <a:spcPct val="115000"/>
              </a:lnSpc>
              <a:spcBef>
                <a:spcPts val="1200"/>
              </a:spcBef>
              <a:spcAft>
                <a:spcPts val="1200"/>
              </a:spcAft>
              <a:buClr>
                <a:schemeClr val="dk1"/>
              </a:buClr>
              <a:buSzPts val="1100"/>
              <a:buFont typeface="Arial"/>
              <a:buNone/>
            </a:pPr>
            <a:r>
              <a:t/>
            </a:r>
            <a:endParaRPr sz="1300">
              <a:solidFill>
                <a:srgbClr val="595959"/>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b8e050e65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b8e050e65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rgbClr val="233A44"/>
                </a:solidFill>
                <a:latin typeface="Calibri"/>
                <a:ea typeface="Calibri"/>
                <a:cs typeface="Calibri"/>
                <a:sym typeface="Calibri"/>
              </a:rPr>
              <a:t>Yashwi - Data</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Now, let’s delve into the</a:t>
            </a:r>
            <a:r>
              <a:rPr lang="en" sz="1400">
                <a:solidFill>
                  <a:srgbClr val="233A44"/>
                </a:solidFill>
                <a:latin typeface="Calibri"/>
                <a:ea typeface="Calibri"/>
                <a:cs typeface="Calibri"/>
                <a:sym typeface="Calibri"/>
              </a:rPr>
              <a:t> </a:t>
            </a:r>
            <a:r>
              <a:rPr b="1" lang="en" sz="1400">
                <a:solidFill>
                  <a:srgbClr val="233A44"/>
                </a:solidFill>
                <a:latin typeface="Calibri"/>
                <a:ea typeface="Calibri"/>
                <a:cs typeface="Calibri"/>
                <a:sym typeface="Calibri"/>
              </a:rPr>
              <a:t>data portion</a:t>
            </a:r>
            <a:r>
              <a:rPr lang="en" sz="1400">
                <a:solidFill>
                  <a:srgbClr val="233A44"/>
                </a:solidFill>
                <a:latin typeface="Calibri"/>
                <a:ea typeface="Calibri"/>
                <a:cs typeface="Calibri"/>
                <a:sym typeface="Calibri"/>
              </a:rPr>
              <a:t>, which is pretty much the backbone of our Fortune 500 Companies.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Our dataset covers </a:t>
            </a:r>
            <a:r>
              <a:rPr b="1" lang="en" sz="1400">
                <a:solidFill>
                  <a:srgbClr val="233A44"/>
                </a:solidFill>
                <a:latin typeface="Calibri"/>
                <a:ea typeface="Calibri"/>
                <a:cs typeface="Calibri"/>
                <a:sym typeface="Calibri"/>
              </a:rPr>
              <a:t>essential components</a:t>
            </a:r>
            <a:r>
              <a:rPr lang="en" sz="1400">
                <a:solidFill>
                  <a:srgbClr val="233A44"/>
                </a:solidFill>
                <a:latin typeface="Calibri"/>
                <a:ea typeface="Calibri"/>
                <a:cs typeface="Calibri"/>
                <a:sym typeface="Calibri"/>
              </a:rPr>
              <a:t> such as Rank, Revenue, Stock Price, Market Cap, etc, which provide insights into the companies' financial standing and market performance.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We've also incorporated </a:t>
            </a:r>
            <a:r>
              <a:rPr b="1" lang="en" sz="1400">
                <a:solidFill>
                  <a:srgbClr val="233A44"/>
                </a:solidFill>
                <a:latin typeface="Calibri"/>
                <a:ea typeface="Calibri"/>
                <a:cs typeface="Calibri"/>
                <a:sym typeface="Calibri"/>
              </a:rPr>
              <a:t>macroeconomic indicators</a:t>
            </a:r>
            <a:r>
              <a:rPr lang="en" sz="1400">
                <a:solidFill>
                  <a:srgbClr val="233A44"/>
                </a:solidFill>
                <a:latin typeface="Calibri"/>
                <a:ea typeface="Calibri"/>
                <a:cs typeface="Calibri"/>
                <a:sym typeface="Calibri"/>
              </a:rPr>
              <a:t> such as Unemployment Rate, Tax, Financial Ratio, and GDP, offering a holistic view.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We also have </a:t>
            </a:r>
            <a:r>
              <a:rPr b="1" lang="en" sz="1400">
                <a:solidFill>
                  <a:srgbClr val="233A44"/>
                </a:solidFill>
                <a:latin typeface="Calibri"/>
                <a:ea typeface="Calibri"/>
                <a:cs typeface="Calibri"/>
                <a:sym typeface="Calibri"/>
              </a:rPr>
              <a:t>columns indicating the sector</a:t>
            </a:r>
            <a:r>
              <a:rPr lang="en" sz="1400">
                <a:solidFill>
                  <a:srgbClr val="233A44"/>
                </a:solidFill>
                <a:latin typeface="Calibri"/>
                <a:ea typeface="Calibri"/>
                <a:cs typeface="Calibri"/>
                <a:sym typeface="Calibri"/>
              </a:rPr>
              <a:t> of these companies to analyze which sector performs well in terms of profit by the end of the year.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So, we collected all this Data through</a:t>
            </a:r>
            <a:r>
              <a:rPr b="1" lang="en" sz="1400">
                <a:solidFill>
                  <a:srgbClr val="233A44"/>
                </a:solidFill>
                <a:latin typeface="Calibri"/>
                <a:ea typeface="Calibri"/>
                <a:cs typeface="Calibri"/>
                <a:sym typeface="Calibri"/>
              </a:rPr>
              <a:t> web scraping and utilization of financial database websites</a:t>
            </a:r>
            <a:r>
              <a:rPr lang="en" sz="1400">
                <a:solidFill>
                  <a:srgbClr val="233A44"/>
                </a:solidFill>
                <a:latin typeface="Calibri"/>
                <a:ea typeface="Calibri"/>
                <a:cs typeface="Calibri"/>
                <a:sym typeface="Calibri"/>
              </a:rPr>
              <a:t> such as Yahoo Finance and Microtend. These websites are publicly available to anyone.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So here, we are working with </a:t>
            </a:r>
            <a:r>
              <a:rPr b="1" lang="en" sz="1400">
                <a:solidFill>
                  <a:srgbClr val="233A44"/>
                </a:solidFill>
                <a:latin typeface="Calibri"/>
                <a:ea typeface="Calibri"/>
                <a:cs typeface="Calibri"/>
                <a:sym typeface="Calibri"/>
              </a:rPr>
              <a:t>various types of data</a:t>
            </a:r>
            <a:r>
              <a:rPr lang="en" sz="1400">
                <a:solidFill>
                  <a:srgbClr val="233A44"/>
                </a:solidFill>
                <a:latin typeface="Calibri"/>
                <a:ea typeface="Calibri"/>
                <a:cs typeface="Calibri"/>
                <a:sym typeface="Calibri"/>
              </a:rPr>
              <a:t>: numerical, categorical, timestamp, and text. As we move forward, this data will help us to analyze and derive meaningful insights in our further findings.</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t/>
            </a:r>
            <a:endParaRPr sz="1400">
              <a:solidFill>
                <a:srgbClr val="233A44"/>
              </a:solidFill>
              <a:latin typeface="Calibri"/>
              <a:ea typeface="Calibri"/>
              <a:cs typeface="Calibri"/>
              <a:sym typeface="Calibri"/>
            </a:endParaRPr>
          </a:p>
          <a:p>
            <a:pPr indent="0" lvl="0" marL="0" rtl="0" algn="l">
              <a:spcBef>
                <a:spcPts val="1200"/>
              </a:spcBef>
              <a:spcAft>
                <a:spcPts val="0"/>
              </a:spcAft>
              <a:buNone/>
            </a:pPr>
            <a:r>
              <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b8e050e65d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b8e050e65d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Dona - Approaching the Problem</a:t>
            </a:r>
            <a:endParaRPr/>
          </a:p>
          <a:p>
            <a:pPr indent="0" lvl="0" marL="0" rtl="0" algn="l">
              <a:spcBef>
                <a:spcPts val="0"/>
              </a:spcBef>
              <a:spcAft>
                <a:spcPts val="0"/>
              </a:spcAft>
              <a:buClr>
                <a:schemeClr val="dk1"/>
              </a:buClr>
              <a:buSzPts val="1100"/>
              <a:buFont typeface="Arial"/>
              <a:buNone/>
            </a:pPr>
            <a:r>
              <a:rPr lang="en" sz="1300"/>
              <a:t>We are gonna tackle the problem by starting with the data preprocessing steps to ensure the data is clean organized and ready for analysis.</a:t>
            </a:r>
            <a:endParaRPr sz="1300"/>
          </a:p>
          <a:p>
            <a:pPr indent="0" lvl="0" marL="0" rtl="0" algn="l">
              <a:spcBef>
                <a:spcPts val="0"/>
              </a:spcBef>
              <a:spcAft>
                <a:spcPts val="0"/>
              </a:spcAft>
              <a:buClr>
                <a:schemeClr val="dk1"/>
              </a:buClr>
              <a:buSzPts val="1100"/>
              <a:buFont typeface="Arial"/>
              <a:buNone/>
            </a:pPr>
            <a:r>
              <a:rPr lang="en" sz="1300"/>
              <a:t>This step involves handling missing values by using the imputation and deletion method. </a:t>
            </a:r>
            <a:endParaRPr sz="1300"/>
          </a:p>
          <a:p>
            <a:pPr indent="0" lvl="0" marL="0" rtl="0" algn="l">
              <a:spcBef>
                <a:spcPts val="0"/>
              </a:spcBef>
              <a:spcAft>
                <a:spcPts val="0"/>
              </a:spcAft>
              <a:buClr>
                <a:schemeClr val="dk1"/>
              </a:buClr>
              <a:buSzPts val="1100"/>
              <a:buFont typeface="Arial"/>
              <a:buNone/>
            </a:pPr>
            <a:r>
              <a:rPr lang="en" sz="1300"/>
              <a:t>Normalizing data to prevent one feature dominating the whole analysis. Additionally we need to adjust the data to account for inflation and </a:t>
            </a:r>
            <a:endParaRPr sz="1300"/>
          </a:p>
          <a:p>
            <a:pPr indent="0" lvl="0" marL="0" rtl="0" algn="l">
              <a:spcBef>
                <a:spcPts val="0"/>
              </a:spcBef>
              <a:spcAft>
                <a:spcPts val="0"/>
              </a:spcAft>
              <a:buClr>
                <a:schemeClr val="dk1"/>
              </a:buClr>
              <a:buSzPts val="1100"/>
              <a:buFont typeface="Arial"/>
              <a:buNone/>
            </a:pPr>
            <a:r>
              <a:rPr lang="en" sz="1300"/>
              <a:t>last data integration as we are using multiple datasets.</a:t>
            </a:r>
            <a:endParaRPr sz="1300"/>
          </a:p>
          <a:p>
            <a:pPr indent="0" lvl="0" marL="0" rtl="0" algn="l">
              <a:spcBef>
                <a:spcPts val="0"/>
              </a:spcBef>
              <a:spcAft>
                <a:spcPts val="0"/>
              </a:spcAft>
              <a:buClr>
                <a:schemeClr val="dk1"/>
              </a:buClr>
              <a:buSzPts val="1100"/>
              <a:buFont typeface="Arial"/>
              <a:buNone/>
            </a:pPr>
            <a:r>
              <a:rPr lang="en" sz="1300"/>
              <a:t>After we are done with the data preprocessing methods, we are gonna conduct various analysis to examine trends, patterns, relationships and performance. This makes us to provide a better understanding of the data.</a:t>
            </a:r>
            <a:endParaRPr sz="1300"/>
          </a:p>
          <a:p>
            <a:pPr indent="0" lvl="0" marL="0" rtl="0" algn="l">
              <a:spcBef>
                <a:spcPts val="0"/>
              </a:spcBef>
              <a:spcAft>
                <a:spcPts val="0"/>
              </a:spcAft>
              <a:buClr>
                <a:schemeClr val="dk1"/>
              </a:buClr>
              <a:buSzPts val="1100"/>
              <a:buFont typeface="Arial"/>
              <a:buNone/>
            </a:pPr>
            <a:r>
              <a:rPr lang="en" sz="1300"/>
              <a:t>Lastly we are gonna utilize machine learning models to predict the stock prices, ranking of the 500 companies and the probability of recession happening.</a:t>
            </a:r>
            <a:endParaRPr sz="1300"/>
          </a:p>
          <a:p>
            <a:pPr indent="0" lvl="0" marL="0" rtl="0" algn="l">
              <a:spcBef>
                <a:spcPts val="0"/>
              </a:spcBef>
              <a:spcAft>
                <a:spcPts val="0"/>
              </a:spcAft>
              <a:buNone/>
            </a:pPr>
            <a:r>
              <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b8e050e65d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b8e050e65d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Dimitari &amp; Pratik - Expected Results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ultimate goal is to experiment with different machine learning models that will predict the stock price of each company, their profits and revenue. Our aim is for our model to effectively find the trends and patterns that lead to the result of each target variable. With this we are hoping that our model will learn the sufficient parameters and find the correct trends in order to achieve sufficient prediction accuracy and give us a hint to what the future holds for the companies in our database. We are also looking to give the user the option to look into more detailed data for companies of their interest.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Pratik: </a:t>
            </a:r>
            <a:r>
              <a:rPr lang="en"/>
              <a:t>Our model is going to be  interactive where it lets user select different parameters and visual the trends in the market. Based on parameters selected by the user, a chart will be presented where you can see the clear relationship between those parameters and the what is the future prediction of how the overall market is going to perform. For example, you can see in graph on the screen, there is a clear trend occuring, everytime the unemployment goes up, there is a sign of short/long term recession. Our model will provide very similar concept + what is the trend in the future. So that economists take better decisions based on it.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696b4263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696b4263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b8e050e65d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b8e050e65d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hyperlink" Target="mailto:ppate460@uic.edu" TargetMode="External"/><Relationship Id="rId10" Type="http://schemas.openxmlformats.org/officeDocument/2006/relationships/hyperlink" Target="https://github.com/jpatel114" TargetMode="External"/><Relationship Id="rId13" Type="http://schemas.openxmlformats.org/officeDocument/2006/relationships/hyperlink" Target="https://github.com/ppate460/CS418_Group11" TargetMode="External"/><Relationship Id="rId12" Type="http://schemas.openxmlformats.org/officeDocument/2006/relationships/hyperlink" Target="https://github.com/ppate460" TargetMode="External"/><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hyperlink" Target="mailto:dgjor2@uic.edu" TargetMode="External"/><Relationship Id="rId4" Type="http://schemas.openxmlformats.org/officeDocument/2006/relationships/hyperlink" Target="https://github.com/DimitarGj" TargetMode="External"/><Relationship Id="rId9" Type="http://schemas.openxmlformats.org/officeDocument/2006/relationships/hyperlink" Target="mailto:jpate305@uic.edu" TargetMode="External"/><Relationship Id="rId5" Type="http://schemas.openxmlformats.org/officeDocument/2006/relationships/hyperlink" Target="mailto:yshah33@uic.edu" TargetMode="External"/><Relationship Id="rId6" Type="http://schemas.openxmlformats.org/officeDocument/2006/relationships/hyperlink" Target="https://github.com/yshah33" TargetMode="External"/><Relationship Id="rId7" Type="http://schemas.openxmlformats.org/officeDocument/2006/relationships/hyperlink" Target="mailto:dmari21@uic.edu" TargetMode="External"/><Relationship Id="rId8" Type="http://schemas.openxmlformats.org/officeDocument/2006/relationships/hyperlink" Target="https://github.com/dona1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finance.yahoo.com/quote/WMT/history" TargetMode="External"/><Relationship Id="rId4" Type="http://schemas.openxmlformats.org/officeDocument/2006/relationships/hyperlink" Target="https://github.com/EatMoreOranges/Fortune-500-Dataset/tree/main/data" TargetMode="External"/><Relationship Id="rId5" Type="http://schemas.openxmlformats.org/officeDocument/2006/relationships/hyperlink" Target="https://github.com/cmusam/fortune500" TargetMode="External"/><Relationship Id="rId6" Type="http://schemas.openxmlformats.org/officeDocument/2006/relationships/hyperlink" Target="https://www.macrotrends.net/stocks/charts/AAPL/apple/income-statement?freq=Q" TargetMode="External"/><Relationship Id="rId7" Type="http://schemas.openxmlformats.org/officeDocument/2006/relationships/hyperlink" Target="https://github.com/ngupta23/gdp_prediction/blob/master/data/archived/economic_indicators_all.csv"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idx="4294967295" type="ctrTitle"/>
          </p:nvPr>
        </p:nvSpPr>
        <p:spPr>
          <a:xfrm>
            <a:off x="1659175" y="633000"/>
            <a:ext cx="6105000" cy="13215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3900"/>
              <a:t>Stock Prediction For </a:t>
            </a:r>
            <a:endParaRPr b="1" sz="3900"/>
          </a:p>
          <a:p>
            <a:pPr indent="0" lvl="0" marL="0" rtl="0" algn="ctr">
              <a:spcBef>
                <a:spcPts val="0"/>
              </a:spcBef>
              <a:spcAft>
                <a:spcPts val="0"/>
              </a:spcAft>
              <a:buNone/>
            </a:pPr>
            <a:r>
              <a:rPr b="1" lang="en" sz="3900"/>
              <a:t>Fortune 500</a:t>
            </a:r>
            <a:endParaRPr b="1" sz="3900"/>
          </a:p>
        </p:txBody>
      </p:sp>
      <p:sp>
        <p:nvSpPr>
          <p:cNvPr id="129" name="Google Shape;129;p13"/>
          <p:cNvSpPr txBox="1"/>
          <p:nvPr>
            <p:ph idx="4294967295" type="subTitle"/>
          </p:nvPr>
        </p:nvSpPr>
        <p:spPr>
          <a:xfrm>
            <a:off x="1582150" y="3110350"/>
            <a:ext cx="6391500" cy="1731300"/>
          </a:xfrm>
          <a:prstGeom prst="rect">
            <a:avLst/>
          </a:prstGeom>
          <a:solidFill>
            <a:srgbClr val="D9D9D9"/>
          </a:solidFill>
          <a:ln cap="flat" cmpd="sng" w="19050">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rPr b="1" lang="en" sz="1312">
                <a:solidFill>
                  <a:srgbClr val="B45F06"/>
                </a:solidFill>
                <a:latin typeface="Roboto"/>
                <a:ea typeface="Roboto"/>
                <a:cs typeface="Roboto"/>
                <a:sym typeface="Roboto"/>
              </a:rPr>
              <a:t>Dimitari Gjorgievski</a:t>
            </a:r>
            <a:r>
              <a:rPr lang="en" sz="1312">
                <a:solidFill>
                  <a:srgbClr val="B45F06"/>
                </a:solidFill>
                <a:latin typeface="Roboto"/>
                <a:ea typeface="Roboto"/>
                <a:cs typeface="Roboto"/>
                <a:sym typeface="Roboto"/>
              </a:rPr>
              <a:t> </a:t>
            </a:r>
            <a:r>
              <a:rPr b="1" lang="en" sz="1312">
                <a:solidFill>
                  <a:srgbClr val="B45F06"/>
                </a:solidFill>
                <a:latin typeface="Roboto"/>
                <a:ea typeface="Roboto"/>
                <a:cs typeface="Roboto"/>
                <a:sym typeface="Roboto"/>
              </a:rPr>
              <a:t>-</a:t>
            </a:r>
            <a:r>
              <a:rPr lang="en" sz="1312">
                <a:latin typeface="Roboto"/>
                <a:ea typeface="Roboto"/>
                <a:cs typeface="Roboto"/>
                <a:sym typeface="Roboto"/>
              </a:rPr>
              <a:t> </a:t>
            </a:r>
            <a:r>
              <a:rPr lang="en" sz="1312" u="sng">
                <a:solidFill>
                  <a:schemeClr val="hlink"/>
                </a:solidFill>
                <a:latin typeface="Roboto"/>
                <a:ea typeface="Roboto"/>
                <a:cs typeface="Roboto"/>
                <a:sym typeface="Roboto"/>
                <a:hlinkClick r:id="rId3"/>
              </a:rPr>
              <a:t>dgjor2@uic.edu</a:t>
            </a:r>
            <a:r>
              <a:rPr lang="en" sz="1312">
                <a:latin typeface="Roboto"/>
                <a:ea typeface="Roboto"/>
                <a:cs typeface="Roboto"/>
                <a:sym typeface="Roboto"/>
              </a:rPr>
              <a:t> - </a:t>
            </a:r>
            <a:r>
              <a:rPr lang="en" sz="1312" u="sng">
                <a:solidFill>
                  <a:schemeClr val="hlink"/>
                </a:solidFill>
                <a:latin typeface="Roboto"/>
                <a:ea typeface="Roboto"/>
                <a:cs typeface="Roboto"/>
                <a:sym typeface="Roboto"/>
                <a:hlinkClick r:id="rId4"/>
              </a:rPr>
              <a:t>https://github.com/DimitarGj</a:t>
            </a:r>
            <a:r>
              <a:rPr lang="en" sz="1312">
                <a:latin typeface="Roboto"/>
                <a:ea typeface="Roboto"/>
                <a:cs typeface="Roboto"/>
                <a:sym typeface="Roboto"/>
              </a:rPr>
              <a:t> </a:t>
            </a:r>
            <a:endParaRPr sz="1312">
              <a:latin typeface="Roboto"/>
              <a:ea typeface="Roboto"/>
              <a:cs typeface="Roboto"/>
              <a:sym typeface="Roboto"/>
            </a:endParaRPr>
          </a:p>
          <a:p>
            <a:pPr indent="0" lvl="0" marL="0" rtl="0" algn="l">
              <a:lnSpc>
                <a:spcPct val="95000"/>
              </a:lnSpc>
              <a:spcBef>
                <a:spcPts val="1200"/>
              </a:spcBef>
              <a:spcAft>
                <a:spcPts val="0"/>
              </a:spcAft>
              <a:buSzPts val="688"/>
              <a:buNone/>
            </a:pPr>
            <a:r>
              <a:rPr b="1" lang="en" sz="1312">
                <a:solidFill>
                  <a:srgbClr val="B45F06"/>
                </a:solidFill>
                <a:latin typeface="Roboto"/>
                <a:ea typeface="Roboto"/>
                <a:cs typeface="Roboto"/>
                <a:sym typeface="Roboto"/>
              </a:rPr>
              <a:t>Yashwi Shah</a:t>
            </a:r>
            <a:r>
              <a:rPr lang="en" sz="1312">
                <a:solidFill>
                  <a:srgbClr val="B45F06"/>
                </a:solidFill>
                <a:latin typeface="Roboto"/>
                <a:ea typeface="Roboto"/>
                <a:cs typeface="Roboto"/>
                <a:sym typeface="Roboto"/>
              </a:rPr>
              <a:t> </a:t>
            </a:r>
            <a:r>
              <a:rPr b="1" lang="en" sz="1312">
                <a:solidFill>
                  <a:srgbClr val="B45F06"/>
                </a:solidFill>
                <a:latin typeface="Roboto"/>
                <a:ea typeface="Roboto"/>
                <a:cs typeface="Roboto"/>
                <a:sym typeface="Roboto"/>
              </a:rPr>
              <a:t>-</a:t>
            </a:r>
            <a:r>
              <a:rPr lang="en" sz="1312">
                <a:latin typeface="Roboto"/>
                <a:ea typeface="Roboto"/>
                <a:cs typeface="Roboto"/>
                <a:sym typeface="Roboto"/>
              </a:rPr>
              <a:t> </a:t>
            </a:r>
            <a:r>
              <a:rPr lang="en" sz="1312" u="sng">
                <a:solidFill>
                  <a:schemeClr val="hlink"/>
                </a:solidFill>
                <a:latin typeface="Roboto"/>
                <a:ea typeface="Roboto"/>
                <a:cs typeface="Roboto"/>
                <a:sym typeface="Roboto"/>
                <a:hlinkClick r:id="rId5"/>
              </a:rPr>
              <a:t>yshah33@uic.edu</a:t>
            </a:r>
            <a:r>
              <a:rPr lang="en" sz="1312">
                <a:latin typeface="Roboto"/>
                <a:ea typeface="Roboto"/>
                <a:cs typeface="Roboto"/>
                <a:sym typeface="Roboto"/>
              </a:rPr>
              <a:t> - </a:t>
            </a:r>
            <a:r>
              <a:rPr lang="en" sz="1312" u="sng">
                <a:solidFill>
                  <a:schemeClr val="hlink"/>
                </a:solidFill>
                <a:latin typeface="Roboto"/>
                <a:ea typeface="Roboto"/>
                <a:cs typeface="Roboto"/>
                <a:sym typeface="Roboto"/>
                <a:hlinkClick r:id="rId6"/>
              </a:rPr>
              <a:t>https://github.com/yshah33</a:t>
            </a:r>
            <a:r>
              <a:rPr lang="en" sz="1312">
                <a:latin typeface="Roboto"/>
                <a:ea typeface="Roboto"/>
                <a:cs typeface="Roboto"/>
                <a:sym typeface="Roboto"/>
              </a:rPr>
              <a:t> </a:t>
            </a:r>
            <a:endParaRPr sz="1312">
              <a:latin typeface="Roboto"/>
              <a:ea typeface="Roboto"/>
              <a:cs typeface="Roboto"/>
              <a:sym typeface="Roboto"/>
            </a:endParaRPr>
          </a:p>
          <a:p>
            <a:pPr indent="0" lvl="0" marL="0" rtl="0" algn="l">
              <a:lnSpc>
                <a:spcPct val="95000"/>
              </a:lnSpc>
              <a:spcBef>
                <a:spcPts val="1200"/>
              </a:spcBef>
              <a:spcAft>
                <a:spcPts val="0"/>
              </a:spcAft>
              <a:buSzPts val="688"/>
              <a:buNone/>
            </a:pPr>
            <a:r>
              <a:rPr b="1" lang="en" sz="1312">
                <a:solidFill>
                  <a:srgbClr val="B45F06"/>
                </a:solidFill>
                <a:latin typeface="Roboto"/>
                <a:ea typeface="Roboto"/>
                <a:cs typeface="Roboto"/>
                <a:sym typeface="Roboto"/>
              </a:rPr>
              <a:t>Dona Maria</a:t>
            </a:r>
            <a:r>
              <a:rPr lang="en" sz="1312">
                <a:solidFill>
                  <a:srgbClr val="B45F06"/>
                </a:solidFill>
                <a:latin typeface="Roboto"/>
                <a:ea typeface="Roboto"/>
                <a:cs typeface="Roboto"/>
                <a:sym typeface="Roboto"/>
              </a:rPr>
              <a:t> </a:t>
            </a:r>
            <a:r>
              <a:rPr b="1" lang="en" sz="1312">
                <a:solidFill>
                  <a:srgbClr val="B45F06"/>
                </a:solidFill>
                <a:latin typeface="Roboto"/>
                <a:ea typeface="Roboto"/>
                <a:cs typeface="Roboto"/>
                <a:sym typeface="Roboto"/>
              </a:rPr>
              <a:t>-</a:t>
            </a:r>
            <a:r>
              <a:rPr b="1" lang="en" sz="1312">
                <a:latin typeface="Roboto"/>
                <a:ea typeface="Roboto"/>
                <a:cs typeface="Roboto"/>
                <a:sym typeface="Roboto"/>
              </a:rPr>
              <a:t> </a:t>
            </a:r>
            <a:r>
              <a:rPr lang="en" sz="1312" u="sng">
                <a:solidFill>
                  <a:schemeClr val="hlink"/>
                </a:solidFill>
                <a:latin typeface="Roboto"/>
                <a:ea typeface="Roboto"/>
                <a:cs typeface="Roboto"/>
                <a:sym typeface="Roboto"/>
                <a:hlinkClick r:id="rId7"/>
              </a:rPr>
              <a:t>dmari21@uic.edu</a:t>
            </a:r>
            <a:r>
              <a:rPr lang="en" sz="1312">
                <a:latin typeface="Roboto"/>
                <a:ea typeface="Roboto"/>
                <a:cs typeface="Roboto"/>
                <a:sym typeface="Roboto"/>
              </a:rPr>
              <a:t> - </a:t>
            </a:r>
            <a:r>
              <a:rPr lang="en" u="sng">
                <a:solidFill>
                  <a:schemeClr val="hlink"/>
                </a:solidFill>
                <a:latin typeface="Arial"/>
                <a:ea typeface="Arial"/>
                <a:cs typeface="Arial"/>
                <a:sym typeface="Arial"/>
                <a:hlinkClick r:id="rId8"/>
              </a:rPr>
              <a:t>https://github.com/dona10</a:t>
            </a:r>
            <a:endParaRPr>
              <a:latin typeface="Roboto"/>
              <a:ea typeface="Roboto"/>
              <a:cs typeface="Roboto"/>
              <a:sym typeface="Roboto"/>
            </a:endParaRPr>
          </a:p>
          <a:p>
            <a:pPr indent="0" lvl="0" marL="0" rtl="0" algn="l">
              <a:lnSpc>
                <a:spcPct val="95000"/>
              </a:lnSpc>
              <a:spcBef>
                <a:spcPts val="1200"/>
              </a:spcBef>
              <a:spcAft>
                <a:spcPts val="0"/>
              </a:spcAft>
              <a:buSzPts val="688"/>
              <a:buNone/>
            </a:pPr>
            <a:r>
              <a:rPr b="1" lang="en" sz="1312">
                <a:solidFill>
                  <a:srgbClr val="B45F06"/>
                </a:solidFill>
                <a:latin typeface="Roboto"/>
                <a:ea typeface="Roboto"/>
                <a:cs typeface="Roboto"/>
                <a:sym typeface="Roboto"/>
              </a:rPr>
              <a:t>Janki Patel -</a:t>
            </a:r>
            <a:r>
              <a:rPr b="1" lang="en" sz="1312">
                <a:latin typeface="Roboto"/>
                <a:ea typeface="Roboto"/>
                <a:cs typeface="Roboto"/>
                <a:sym typeface="Roboto"/>
              </a:rPr>
              <a:t> </a:t>
            </a:r>
            <a:r>
              <a:rPr lang="en" sz="1312" u="sng">
                <a:solidFill>
                  <a:schemeClr val="hlink"/>
                </a:solidFill>
                <a:latin typeface="Roboto"/>
                <a:ea typeface="Roboto"/>
                <a:cs typeface="Roboto"/>
                <a:sym typeface="Roboto"/>
                <a:hlinkClick r:id="rId9"/>
              </a:rPr>
              <a:t>jpate305@uic.edu</a:t>
            </a:r>
            <a:r>
              <a:rPr lang="en" sz="1312">
                <a:latin typeface="Roboto"/>
                <a:ea typeface="Roboto"/>
                <a:cs typeface="Roboto"/>
                <a:sym typeface="Roboto"/>
              </a:rPr>
              <a:t> - </a:t>
            </a:r>
            <a:r>
              <a:rPr lang="en" sz="1312" u="sng">
                <a:solidFill>
                  <a:schemeClr val="hlink"/>
                </a:solidFill>
                <a:latin typeface="Roboto"/>
                <a:ea typeface="Roboto"/>
                <a:cs typeface="Roboto"/>
                <a:sym typeface="Roboto"/>
                <a:hlinkClick r:id="rId10"/>
              </a:rPr>
              <a:t>https://github.com/jpatel114</a:t>
            </a:r>
            <a:r>
              <a:rPr lang="en" sz="1312">
                <a:latin typeface="Roboto"/>
                <a:ea typeface="Roboto"/>
                <a:cs typeface="Roboto"/>
                <a:sym typeface="Roboto"/>
              </a:rPr>
              <a:t> </a:t>
            </a:r>
            <a:endParaRPr sz="1312">
              <a:latin typeface="Roboto"/>
              <a:ea typeface="Roboto"/>
              <a:cs typeface="Roboto"/>
              <a:sym typeface="Roboto"/>
            </a:endParaRPr>
          </a:p>
          <a:p>
            <a:pPr indent="0" lvl="0" marL="0" rtl="0" algn="l">
              <a:lnSpc>
                <a:spcPct val="95000"/>
              </a:lnSpc>
              <a:spcBef>
                <a:spcPts val="1200"/>
              </a:spcBef>
              <a:spcAft>
                <a:spcPts val="1200"/>
              </a:spcAft>
              <a:buSzPts val="688"/>
              <a:buNone/>
            </a:pPr>
            <a:r>
              <a:rPr b="1" lang="en" sz="1312">
                <a:solidFill>
                  <a:srgbClr val="B45F06"/>
                </a:solidFill>
                <a:latin typeface="Roboto"/>
                <a:ea typeface="Roboto"/>
                <a:cs typeface="Roboto"/>
                <a:sym typeface="Roboto"/>
              </a:rPr>
              <a:t>Pratik Patel -</a:t>
            </a:r>
            <a:r>
              <a:rPr b="1" lang="en" sz="1312">
                <a:latin typeface="Roboto"/>
                <a:ea typeface="Roboto"/>
                <a:cs typeface="Roboto"/>
                <a:sym typeface="Roboto"/>
              </a:rPr>
              <a:t> </a:t>
            </a:r>
            <a:r>
              <a:rPr lang="en" sz="1312" u="sng">
                <a:solidFill>
                  <a:schemeClr val="hlink"/>
                </a:solidFill>
                <a:latin typeface="Roboto"/>
                <a:ea typeface="Roboto"/>
                <a:cs typeface="Roboto"/>
                <a:sym typeface="Roboto"/>
                <a:hlinkClick r:id="rId11"/>
              </a:rPr>
              <a:t>ppate460@uic.edu</a:t>
            </a:r>
            <a:r>
              <a:rPr lang="en" sz="1312">
                <a:latin typeface="Roboto"/>
                <a:ea typeface="Roboto"/>
                <a:cs typeface="Roboto"/>
                <a:sym typeface="Roboto"/>
              </a:rPr>
              <a:t> - </a:t>
            </a:r>
            <a:r>
              <a:rPr lang="en" sz="1312" u="sng">
                <a:solidFill>
                  <a:schemeClr val="hlink"/>
                </a:solidFill>
                <a:latin typeface="Roboto"/>
                <a:ea typeface="Roboto"/>
                <a:cs typeface="Roboto"/>
                <a:sym typeface="Roboto"/>
                <a:hlinkClick r:id="rId12"/>
              </a:rPr>
              <a:t>https://github.com/ppate460</a:t>
            </a:r>
            <a:endParaRPr sz="1312">
              <a:latin typeface="Roboto"/>
              <a:ea typeface="Roboto"/>
              <a:cs typeface="Roboto"/>
              <a:sym typeface="Roboto"/>
            </a:endParaRPr>
          </a:p>
        </p:txBody>
      </p:sp>
      <p:sp>
        <p:nvSpPr>
          <p:cNvPr id="130" name="Google Shape;130;p13"/>
          <p:cNvSpPr txBox="1"/>
          <p:nvPr>
            <p:ph idx="4294967295" type="subTitle"/>
          </p:nvPr>
        </p:nvSpPr>
        <p:spPr>
          <a:xfrm>
            <a:off x="1888750" y="2060225"/>
            <a:ext cx="5780400" cy="944400"/>
          </a:xfrm>
          <a:prstGeom prst="rect">
            <a:avLst/>
          </a:prstGeom>
        </p:spPr>
        <p:txBody>
          <a:bodyPr anchorCtr="0" anchor="t" bIns="91425" lIns="91425" spcFirstLastPara="1" rIns="91425" wrap="square" tIns="91425">
            <a:noAutofit/>
          </a:bodyPr>
          <a:lstStyle/>
          <a:p>
            <a:pPr indent="0" lvl="0" marL="0" rtl="0" algn="ctr">
              <a:lnSpc>
                <a:spcPct val="100000"/>
              </a:lnSpc>
              <a:spcBef>
                <a:spcPts val="1000"/>
              </a:spcBef>
              <a:spcAft>
                <a:spcPts val="0"/>
              </a:spcAft>
              <a:buNone/>
            </a:pPr>
            <a:r>
              <a:rPr b="1" lang="en" sz="1600">
                <a:solidFill>
                  <a:srgbClr val="B45F06"/>
                </a:solidFill>
                <a:latin typeface="Roboto"/>
                <a:ea typeface="Roboto"/>
                <a:cs typeface="Roboto"/>
                <a:sym typeface="Roboto"/>
              </a:rPr>
              <a:t>Team Name -</a:t>
            </a:r>
            <a:r>
              <a:rPr b="1" lang="en" sz="1600">
                <a:latin typeface="Roboto"/>
                <a:ea typeface="Roboto"/>
                <a:cs typeface="Roboto"/>
                <a:sym typeface="Roboto"/>
              </a:rPr>
              <a:t> Teen Titans GO</a:t>
            </a:r>
            <a:endParaRPr b="1" sz="1600">
              <a:latin typeface="Roboto"/>
              <a:ea typeface="Roboto"/>
              <a:cs typeface="Roboto"/>
              <a:sym typeface="Roboto"/>
            </a:endParaRPr>
          </a:p>
          <a:p>
            <a:pPr indent="0" lvl="0" marL="0" rtl="0" algn="l">
              <a:lnSpc>
                <a:spcPct val="100000"/>
              </a:lnSpc>
              <a:spcBef>
                <a:spcPts val="1000"/>
              </a:spcBef>
              <a:spcAft>
                <a:spcPts val="0"/>
              </a:spcAft>
              <a:buNone/>
            </a:pPr>
            <a:r>
              <a:rPr b="1" lang="en" sz="1600">
                <a:solidFill>
                  <a:srgbClr val="B45F06"/>
                </a:solidFill>
                <a:latin typeface="Roboto"/>
                <a:ea typeface="Roboto"/>
                <a:cs typeface="Roboto"/>
                <a:sym typeface="Roboto"/>
              </a:rPr>
              <a:t>Project Repo -</a:t>
            </a:r>
            <a:r>
              <a:rPr b="1" lang="en" sz="1600">
                <a:latin typeface="Roboto"/>
                <a:ea typeface="Roboto"/>
                <a:cs typeface="Roboto"/>
                <a:sym typeface="Roboto"/>
              </a:rPr>
              <a:t> </a:t>
            </a:r>
            <a:r>
              <a:rPr lang="en" sz="1600" u="sng">
                <a:solidFill>
                  <a:schemeClr val="hlink"/>
                </a:solidFill>
                <a:latin typeface="Roboto"/>
                <a:ea typeface="Roboto"/>
                <a:cs typeface="Roboto"/>
                <a:sym typeface="Roboto"/>
                <a:hlinkClick r:id="rId13"/>
              </a:rPr>
              <a:t>https://github.com/ppate460/CS418_Group11</a:t>
            </a:r>
            <a:endParaRPr sz="1600">
              <a:latin typeface="Roboto"/>
              <a:ea typeface="Roboto"/>
              <a:cs typeface="Roboto"/>
              <a:sym typeface="Roboto"/>
            </a:endParaRPr>
          </a:p>
          <a:p>
            <a:pPr indent="0" lvl="0" marL="0" rtl="0" algn="l">
              <a:lnSpc>
                <a:spcPct val="150000"/>
              </a:lnSpc>
              <a:spcBef>
                <a:spcPts val="0"/>
              </a:spcBef>
              <a:spcAft>
                <a:spcPts val="1200"/>
              </a:spcAft>
              <a:buNone/>
            </a:pPr>
            <a:r>
              <a:t/>
            </a:r>
            <a:endParaRPr sz="16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4"/>
          <p:cNvSpPr txBox="1"/>
          <p:nvPr>
            <p:ph type="title"/>
          </p:nvPr>
        </p:nvSpPr>
        <p:spPr>
          <a:xfrm>
            <a:off x="631575" y="303225"/>
            <a:ext cx="3852900" cy="5352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Clr>
                <a:srgbClr val="B45F06"/>
              </a:buClr>
              <a:buSzPts val="2700"/>
              <a:buChar char="❖"/>
            </a:pPr>
            <a:r>
              <a:rPr b="1" lang="en" sz="2700">
                <a:solidFill>
                  <a:srgbClr val="B45F06"/>
                </a:solidFill>
              </a:rPr>
              <a:t>The Problem</a:t>
            </a:r>
            <a:endParaRPr b="1" sz="2700">
              <a:solidFill>
                <a:srgbClr val="B45F06"/>
              </a:solidFill>
            </a:endParaRPr>
          </a:p>
        </p:txBody>
      </p:sp>
      <p:sp>
        <p:nvSpPr>
          <p:cNvPr id="136" name="Google Shape;136;p14"/>
          <p:cNvSpPr txBox="1"/>
          <p:nvPr>
            <p:ph idx="1" type="body"/>
          </p:nvPr>
        </p:nvSpPr>
        <p:spPr>
          <a:xfrm>
            <a:off x="501075" y="922975"/>
            <a:ext cx="3983400" cy="2331900"/>
          </a:xfrm>
          <a:prstGeom prst="rect">
            <a:avLst/>
          </a:prstGeom>
          <a:solidFill>
            <a:schemeClr val="dk1"/>
          </a:solidFill>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Clr>
                <a:schemeClr val="dk2"/>
              </a:buClr>
              <a:buSzPts val="1500"/>
              <a:buFont typeface="Arial"/>
              <a:buChar char="★"/>
            </a:pPr>
            <a:r>
              <a:rPr lang="en" sz="1500" u="sng">
                <a:solidFill>
                  <a:schemeClr val="dk2"/>
                </a:solidFill>
                <a:latin typeface="Arial"/>
                <a:ea typeface="Arial"/>
                <a:cs typeface="Arial"/>
                <a:sym typeface="Arial"/>
              </a:rPr>
              <a:t>Fortune 500 Companies of 2024</a:t>
            </a:r>
            <a:endParaRPr sz="1500" u="sng">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Predicting Stock Price</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Predicting Revenue</a:t>
            </a:r>
            <a:endParaRPr i="1" sz="1400">
              <a:solidFill>
                <a:schemeClr val="dk2"/>
              </a:solidFill>
              <a:latin typeface="Arial"/>
              <a:ea typeface="Arial"/>
              <a:cs typeface="Arial"/>
              <a:sym typeface="Arial"/>
            </a:endParaRPr>
          </a:p>
          <a:p>
            <a:pPr indent="-317500" lvl="1" marL="914400" rtl="0" algn="l">
              <a:lnSpc>
                <a:spcPct val="150000"/>
              </a:lnSpc>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Predicting Profit</a:t>
            </a:r>
            <a:endParaRPr i="1" sz="1400">
              <a:solidFill>
                <a:schemeClr val="dk2"/>
              </a:solidFill>
              <a:latin typeface="Arial"/>
              <a:ea typeface="Arial"/>
              <a:cs typeface="Arial"/>
              <a:sym typeface="Arial"/>
            </a:endParaRPr>
          </a:p>
          <a:p>
            <a:pPr indent="-323850" lvl="0" marL="457200" rtl="0" algn="l">
              <a:lnSpc>
                <a:spcPct val="150000"/>
              </a:lnSpc>
              <a:spcBef>
                <a:spcPts val="0"/>
              </a:spcBef>
              <a:spcAft>
                <a:spcPts val="0"/>
              </a:spcAft>
              <a:buClr>
                <a:schemeClr val="dk2"/>
              </a:buClr>
              <a:buSzPts val="1500"/>
              <a:buFont typeface="Arial"/>
              <a:buChar char="★"/>
            </a:pPr>
            <a:r>
              <a:rPr lang="en" sz="1500" u="sng">
                <a:solidFill>
                  <a:schemeClr val="dk2"/>
                </a:solidFill>
                <a:latin typeface="Arial"/>
                <a:ea typeface="Arial"/>
                <a:cs typeface="Arial"/>
                <a:sym typeface="Arial"/>
              </a:rPr>
              <a:t>Offering Important Insight</a:t>
            </a:r>
            <a:endParaRPr sz="1500" u="sng">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Investment </a:t>
            </a:r>
            <a:r>
              <a:rPr i="1" lang="en" sz="1400">
                <a:solidFill>
                  <a:schemeClr val="dk2"/>
                </a:solidFill>
                <a:latin typeface="Arial"/>
                <a:ea typeface="Arial"/>
                <a:cs typeface="Arial"/>
                <a:sym typeface="Arial"/>
              </a:rPr>
              <a:t>Decision</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S</a:t>
            </a:r>
            <a:r>
              <a:rPr i="1" lang="en" sz="1400">
                <a:solidFill>
                  <a:schemeClr val="dk2"/>
                </a:solidFill>
                <a:latin typeface="Arial"/>
                <a:ea typeface="Arial"/>
                <a:cs typeface="Arial"/>
                <a:sym typeface="Arial"/>
              </a:rPr>
              <a:t>trategic planning</a:t>
            </a:r>
            <a:endParaRPr i="1" sz="1400">
              <a:solidFill>
                <a:schemeClr val="dk2"/>
              </a:solidFill>
              <a:latin typeface="Arial"/>
              <a:ea typeface="Arial"/>
              <a:cs typeface="Arial"/>
              <a:sym typeface="Arial"/>
            </a:endParaRPr>
          </a:p>
          <a:p>
            <a:pPr indent="-317500" lvl="1" marL="914400" rtl="0" algn="l">
              <a:lnSpc>
                <a:spcPct val="100000"/>
              </a:lnSpc>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Risk management </a:t>
            </a:r>
            <a:endParaRPr i="1" sz="1400">
              <a:solidFill>
                <a:schemeClr val="dk2"/>
              </a:solidFill>
              <a:latin typeface="Arial"/>
              <a:ea typeface="Arial"/>
              <a:cs typeface="Arial"/>
              <a:sym typeface="Arial"/>
            </a:endParaRPr>
          </a:p>
        </p:txBody>
      </p:sp>
      <p:pic>
        <p:nvPicPr>
          <p:cNvPr id="137" name="Google Shape;137;p14"/>
          <p:cNvPicPr preferRelativeResize="0"/>
          <p:nvPr/>
        </p:nvPicPr>
        <p:blipFill>
          <a:blip r:embed="rId3">
            <a:alphaModFix/>
          </a:blip>
          <a:stretch>
            <a:fillRect/>
          </a:stretch>
        </p:blipFill>
        <p:spPr>
          <a:xfrm>
            <a:off x="995500" y="3307625"/>
            <a:ext cx="2739850" cy="1557199"/>
          </a:xfrm>
          <a:prstGeom prst="rect">
            <a:avLst/>
          </a:prstGeom>
          <a:noFill/>
          <a:ln>
            <a:noFill/>
          </a:ln>
        </p:spPr>
      </p:pic>
      <p:pic>
        <p:nvPicPr>
          <p:cNvPr id="138" name="Google Shape;138;p14"/>
          <p:cNvPicPr preferRelativeResize="0"/>
          <p:nvPr/>
        </p:nvPicPr>
        <p:blipFill>
          <a:blip r:embed="rId4">
            <a:alphaModFix/>
          </a:blip>
          <a:stretch>
            <a:fillRect/>
          </a:stretch>
        </p:blipFill>
        <p:spPr>
          <a:xfrm rot="5">
            <a:off x="5365800" y="367227"/>
            <a:ext cx="2529726" cy="2844995"/>
          </a:xfrm>
          <a:prstGeom prst="rect">
            <a:avLst/>
          </a:prstGeom>
          <a:noFill/>
          <a:ln>
            <a:noFill/>
          </a:ln>
        </p:spPr>
      </p:pic>
      <p:sp>
        <p:nvSpPr>
          <p:cNvPr id="139" name="Google Shape;139;p14"/>
          <p:cNvSpPr txBox="1"/>
          <p:nvPr>
            <p:ph idx="1" type="body"/>
          </p:nvPr>
        </p:nvSpPr>
        <p:spPr>
          <a:xfrm>
            <a:off x="4660150" y="3307625"/>
            <a:ext cx="3983400" cy="1557300"/>
          </a:xfrm>
          <a:prstGeom prst="rect">
            <a:avLst/>
          </a:prstGeom>
          <a:solidFill>
            <a:schemeClr val="dk1"/>
          </a:solidFill>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Clr>
                <a:schemeClr val="dk2"/>
              </a:buClr>
              <a:buSzPts val="1500"/>
              <a:buFont typeface="Arial"/>
              <a:buChar char="★"/>
            </a:pPr>
            <a:r>
              <a:rPr lang="en" sz="1500" u="sng">
                <a:solidFill>
                  <a:schemeClr val="dk2"/>
                </a:solidFill>
                <a:latin typeface="Arial"/>
                <a:ea typeface="Arial"/>
                <a:cs typeface="Arial"/>
                <a:sym typeface="Arial"/>
              </a:rPr>
              <a:t>Learning What Drives The Economy</a:t>
            </a:r>
            <a:endParaRPr sz="1500" u="sng">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GDP</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Unemployment Rate</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Inflation</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Population</a:t>
            </a:r>
            <a:endParaRPr i="1" sz="1400">
              <a:solidFill>
                <a:schemeClr val="dk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5"/>
          <p:cNvSpPr txBox="1"/>
          <p:nvPr>
            <p:ph type="title"/>
          </p:nvPr>
        </p:nvSpPr>
        <p:spPr>
          <a:xfrm>
            <a:off x="727500" y="345325"/>
            <a:ext cx="3844500" cy="5352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Clr>
                <a:srgbClr val="B45F06"/>
              </a:buClr>
              <a:buSzPts val="2700"/>
              <a:buChar char="❖"/>
            </a:pPr>
            <a:r>
              <a:rPr b="1" lang="en" sz="2700">
                <a:solidFill>
                  <a:srgbClr val="B45F06"/>
                </a:solidFill>
              </a:rPr>
              <a:t>The </a:t>
            </a:r>
            <a:r>
              <a:rPr b="1" lang="en" sz="2700">
                <a:solidFill>
                  <a:srgbClr val="B45F06"/>
                </a:solidFill>
              </a:rPr>
              <a:t>Data</a:t>
            </a:r>
            <a:endParaRPr b="1" sz="2700">
              <a:solidFill>
                <a:srgbClr val="B45F06"/>
              </a:solidFill>
            </a:endParaRPr>
          </a:p>
        </p:txBody>
      </p:sp>
      <p:pic>
        <p:nvPicPr>
          <p:cNvPr id="145" name="Google Shape;145;p15"/>
          <p:cNvPicPr preferRelativeResize="0"/>
          <p:nvPr/>
        </p:nvPicPr>
        <p:blipFill>
          <a:blip r:embed="rId3">
            <a:alphaModFix amt="26000"/>
          </a:blip>
          <a:stretch>
            <a:fillRect/>
          </a:stretch>
        </p:blipFill>
        <p:spPr>
          <a:xfrm>
            <a:off x="430475" y="756675"/>
            <a:ext cx="8291075" cy="3982950"/>
          </a:xfrm>
          <a:prstGeom prst="rect">
            <a:avLst/>
          </a:prstGeom>
          <a:noFill/>
          <a:ln>
            <a:noFill/>
          </a:ln>
        </p:spPr>
      </p:pic>
      <p:sp>
        <p:nvSpPr>
          <p:cNvPr id="146" name="Google Shape;146;p15"/>
          <p:cNvSpPr txBox="1"/>
          <p:nvPr>
            <p:ph idx="1" type="body"/>
          </p:nvPr>
        </p:nvSpPr>
        <p:spPr>
          <a:xfrm>
            <a:off x="746550" y="890700"/>
            <a:ext cx="3806400" cy="1965000"/>
          </a:xfrm>
          <a:prstGeom prst="rect">
            <a:avLst/>
          </a:prstGeom>
        </p:spPr>
        <p:txBody>
          <a:bodyPr anchorCtr="0" anchor="t" bIns="91425" lIns="91425" spcFirstLastPara="1" rIns="91425" wrap="square" tIns="91425">
            <a:normAutofit/>
          </a:bodyPr>
          <a:lstStyle/>
          <a:p>
            <a:pPr indent="-323850" lvl="0" marL="457200" marR="0" rtl="0" algn="l">
              <a:lnSpc>
                <a:spcPct val="150000"/>
              </a:lnSpc>
              <a:spcBef>
                <a:spcPts val="0"/>
              </a:spcBef>
              <a:spcAft>
                <a:spcPts val="0"/>
              </a:spcAft>
              <a:buSzPts val="1500"/>
              <a:buFont typeface="Arial"/>
              <a:buChar char="★"/>
            </a:pPr>
            <a:r>
              <a:rPr b="1" lang="en" sz="1500" u="sng">
                <a:latin typeface="Arial"/>
                <a:ea typeface="Arial"/>
                <a:cs typeface="Arial"/>
                <a:sym typeface="Arial"/>
              </a:rPr>
              <a:t>Data </a:t>
            </a:r>
            <a:r>
              <a:rPr b="1" lang="en" sz="1500" u="sng">
                <a:highlight>
                  <a:srgbClr val="FFFFFF"/>
                </a:highlight>
                <a:latin typeface="Arial"/>
                <a:ea typeface="Arial"/>
                <a:cs typeface="Arial"/>
                <a:sym typeface="Arial"/>
              </a:rPr>
              <a:t>Description</a:t>
            </a:r>
            <a:r>
              <a:rPr b="1" lang="en" sz="1500">
                <a:highlight>
                  <a:srgbClr val="FFFFFF"/>
                </a:highlight>
                <a:latin typeface="Arial"/>
                <a:ea typeface="Arial"/>
                <a:cs typeface="Arial"/>
                <a:sym typeface="Arial"/>
              </a:rPr>
              <a:t>:</a:t>
            </a:r>
            <a:endParaRPr i="1" sz="1300">
              <a:latin typeface="Arial"/>
              <a:ea typeface="Arial"/>
              <a:cs typeface="Arial"/>
              <a:sym typeface="Arial"/>
            </a:endParaRPr>
          </a:p>
          <a:p>
            <a:pPr indent="0" lvl="0" marL="914400" marR="0" rtl="0" algn="l">
              <a:lnSpc>
                <a:spcPct val="115000"/>
              </a:lnSpc>
              <a:spcBef>
                <a:spcPts val="1200"/>
              </a:spcBef>
              <a:spcAft>
                <a:spcPts val="0"/>
              </a:spcAft>
              <a:buNone/>
            </a:pPr>
            <a:r>
              <a:t/>
            </a:r>
            <a:endParaRPr i="1" sz="1300">
              <a:latin typeface="Arial"/>
              <a:ea typeface="Arial"/>
              <a:cs typeface="Arial"/>
              <a:sym typeface="Arial"/>
            </a:endParaRPr>
          </a:p>
          <a:p>
            <a:pPr indent="0" lvl="0" marL="0" rtl="0" algn="l">
              <a:spcBef>
                <a:spcPts val="1200"/>
              </a:spcBef>
              <a:spcAft>
                <a:spcPts val="1200"/>
              </a:spcAft>
              <a:buNone/>
            </a:pPr>
            <a:r>
              <a:t/>
            </a:r>
            <a:endParaRPr/>
          </a:p>
        </p:txBody>
      </p:sp>
      <p:sp>
        <p:nvSpPr>
          <p:cNvPr id="147" name="Google Shape;147;p15"/>
          <p:cNvSpPr txBox="1"/>
          <p:nvPr/>
        </p:nvSpPr>
        <p:spPr>
          <a:xfrm>
            <a:off x="5051450" y="890700"/>
            <a:ext cx="3530100" cy="35193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chemeClr val="dk2"/>
              </a:buClr>
              <a:buSzPts val="1400"/>
              <a:buFont typeface="Arial"/>
              <a:buChar char="★"/>
            </a:pPr>
            <a:r>
              <a:rPr b="1" lang="en" u="sng">
                <a:solidFill>
                  <a:schemeClr val="dk2"/>
                </a:solidFill>
              </a:rPr>
              <a:t>Data Characteristics:</a:t>
            </a:r>
            <a:endParaRPr b="1" u="sng">
              <a:solidFill>
                <a:schemeClr val="dk2"/>
              </a:solidFill>
            </a:endParaRPr>
          </a:p>
          <a:p>
            <a:pPr indent="-311150" lvl="1" marL="914400" rtl="0" algn="l">
              <a:lnSpc>
                <a:spcPct val="115000"/>
              </a:lnSpc>
              <a:spcBef>
                <a:spcPts val="0"/>
              </a:spcBef>
              <a:spcAft>
                <a:spcPts val="0"/>
              </a:spcAft>
              <a:buClr>
                <a:schemeClr val="dk2"/>
              </a:buClr>
              <a:buSzPts val="1300"/>
              <a:buFont typeface="Arial"/>
              <a:buChar char="○"/>
            </a:pPr>
            <a:r>
              <a:rPr i="1" lang="en" sz="1300">
                <a:solidFill>
                  <a:schemeClr val="dk2"/>
                </a:solidFill>
              </a:rPr>
              <a:t>Web scraping</a:t>
            </a:r>
            <a:endParaRPr i="1" sz="1300">
              <a:solidFill>
                <a:schemeClr val="dk2"/>
              </a:solidFill>
            </a:endParaRPr>
          </a:p>
          <a:p>
            <a:pPr indent="-311150" lvl="1" marL="914400" rtl="0" algn="l">
              <a:lnSpc>
                <a:spcPct val="150000"/>
              </a:lnSpc>
              <a:spcBef>
                <a:spcPts val="0"/>
              </a:spcBef>
              <a:spcAft>
                <a:spcPts val="0"/>
              </a:spcAft>
              <a:buClr>
                <a:schemeClr val="dk2"/>
              </a:buClr>
              <a:buSzPts val="1300"/>
              <a:buFont typeface="Arial"/>
              <a:buChar char="○"/>
            </a:pPr>
            <a:r>
              <a:rPr i="1" lang="en" sz="1300">
                <a:solidFill>
                  <a:schemeClr val="dk2"/>
                </a:solidFill>
              </a:rPr>
              <a:t>.csv file (~500 rows)</a:t>
            </a:r>
            <a:endParaRPr i="1" sz="1300">
              <a:solidFill>
                <a:schemeClr val="dk2"/>
              </a:solidFill>
            </a:endParaRPr>
          </a:p>
          <a:p>
            <a:pPr indent="-311150" lvl="1" marL="914400" rtl="0" algn="l">
              <a:lnSpc>
                <a:spcPct val="150000"/>
              </a:lnSpc>
              <a:spcBef>
                <a:spcPts val="0"/>
              </a:spcBef>
              <a:spcAft>
                <a:spcPts val="0"/>
              </a:spcAft>
              <a:buClr>
                <a:schemeClr val="dk2"/>
              </a:buClr>
              <a:buSzPts val="1300"/>
              <a:buFont typeface="Calibri"/>
              <a:buChar char="○"/>
            </a:pPr>
            <a:r>
              <a:rPr i="1" lang="en" sz="1300">
                <a:solidFill>
                  <a:schemeClr val="dk2"/>
                </a:solidFill>
              </a:rPr>
              <a:t>Financial Databases (Yahoo Finance, Microtend)</a:t>
            </a:r>
            <a:endParaRPr i="1" sz="1300">
              <a:solidFill>
                <a:schemeClr val="dk2"/>
              </a:solidFill>
            </a:endParaRPr>
          </a:p>
          <a:p>
            <a:pPr indent="-317500" lvl="0" marL="457200" rtl="0" algn="l">
              <a:lnSpc>
                <a:spcPct val="150000"/>
              </a:lnSpc>
              <a:spcBef>
                <a:spcPts val="0"/>
              </a:spcBef>
              <a:spcAft>
                <a:spcPts val="0"/>
              </a:spcAft>
              <a:buClr>
                <a:schemeClr val="dk2"/>
              </a:buClr>
              <a:buSzPts val="1400"/>
              <a:buFont typeface="Arial"/>
              <a:buChar char="★"/>
            </a:pPr>
            <a:r>
              <a:rPr b="1" i="1" lang="en" u="sng">
                <a:solidFill>
                  <a:schemeClr val="dk2"/>
                </a:solidFill>
              </a:rPr>
              <a:t>Data Type:</a:t>
            </a:r>
            <a:endParaRPr b="1" i="1" u="sng">
              <a:solidFill>
                <a:schemeClr val="dk2"/>
              </a:solidFill>
            </a:endParaRPr>
          </a:p>
          <a:p>
            <a:pPr indent="-317500" lvl="1" marL="914400" rtl="0" algn="l">
              <a:lnSpc>
                <a:spcPct val="115000"/>
              </a:lnSpc>
              <a:spcBef>
                <a:spcPts val="0"/>
              </a:spcBef>
              <a:spcAft>
                <a:spcPts val="0"/>
              </a:spcAft>
              <a:buClr>
                <a:schemeClr val="dk2"/>
              </a:buClr>
              <a:buSzPts val="1400"/>
              <a:buFont typeface="Arial"/>
              <a:buChar char="○"/>
            </a:pPr>
            <a:r>
              <a:rPr i="1" lang="en">
                <a:solidFill>
                  <a:schemeClr val="dk2"/>
                </a:solidFill>
              </a:rPr>
              <a:t>Numerical</a:t>
            </a:r>
            <a:endParaRPr i="1">
              <a:solidFill>
                <a:schemeClr val="dk2"/>
              </a:solidFill>
            </a:endParaRPr>
          </a:p>
          <a:p>
            <a:pPr indent="-317500" lvl="1" marL="914400" rtl="0" algn="l">
              <a:lnSpc>
                <a:spcPct val="115000"/>
              </a:lnSpc>
              <a:spcBef>
                <a:spcPts val="0"/>
              </a:spcBef>
              <a:spcAft>
                <a:spcPts val="0"/>
              </a:spcAft>
              <a:buClr>
                <a:schemeClr val="dk2"/>
              </a:buClr>
              <a:buSzPts val="1400"/>
              <a:buFont typeface="Arial"/>
              <a:buChar char="○"/>
            </a:pPr>
            <a:r>
              <a:rPr i="1" lang="en">
                <a:solidFill>
                  <a:schemeClr val="dk2"/>
                </a:solidFill>
              </a:rPr>
              <a:t>Categorical (Locations)</a:t>
            </a:r>
            <a:endParaRPr i="1">
              <a:solidFill>
                <a:schemeClr val="dk2"/>
              </a:solidFill>
            </a:endParaRPr>
          </a:p>
          <a:p>
            <a:pPr indent="-317500" lvl="1" marL="914400" rtl="0" algn="l">
              <a:lnSpc>
                <a:spcPct val="115000"/>
              </a:lnSpc>
              <a:spcBef>
                <a:spcPts val="0"/>
              </a:spcBef>
              <a:spcAft>
                <a:spcPts val="0"/>
              </a:spcAft>
              <a:buClr>
                <a:schemeClr val="dk2"/>
              </a:buClr>
              <a:buSzPts val="1400"/>
              <a:buFont typeface="Arial"/>
              <a:buChar char="○"/>
            </a:pPr>
            <a:r>
              <a:rPr i="1" lang="en">
                <a:solidFill>
                  <a:schemeClr val="dk2"/>
                </a:solidFill>
              </a:rPr>
              <a:t>Temporal (Timestamp, </a:t>
            </a:r>
            <a:r>
              <a:rPr i="1" lang="en" sz="1300">
                <a:solidFill>
                  <a:schemeClr val="dk2"/>
                </a:solidFill>
              </a:rPr>
              <a:t>Trading Volume)</a:t>
            </a:r>
            <a:endParaRPr i="1" sz="1300">
              <a:solidFill>
                <a:schemeClr val="dk2"/>
              </a:solidFill>
            </a:endParaRPr>
          </a:p>
          <a:p>
            <a:pPr indent="-311150" lvl="1" marL="914400" rtl="0" algn="l">
              <a:lnSpc>
                <a:spcPct val="115000"/>
              </a:lnSpc>
              <a:spcBef>
                <a:spcPts val="0"/>
              </a:spcBef>
              <a:spcAft>
                <a:spcPts val="0"/>
              </a:spcAft>
              <a:buClr>
                <a:schemeClr val="dk2"/>
              </a:buClr>
              <a:buSzPts val="1300"/>
              <a:buFont typeface="Calibri"/>
              <a:buChar char="○"/>
            </a:pPr>
            <a:r>
              <a:rPr i="1" lang="en" sz="1300">
                <a:solidFill>
                  <a:schemeClr val="dk2"/>
                </a:solidFill>
              </a:rPr>
              <a:t>Text/String</a:t>
            </a:r>
            <a:endParaRPr i="1" sz="1300">
              <a:solidFill>
                <a:schemeClr val="dk2"/>
              </a:solidFill>
            </a:endParaRPr>
          </a:p>
          <a:p>
            <a:pPr indent="0" lvl="0" marL="0" rtl="0" algn="l">
              <a:spcBef>
                <a:spcPts val="1200"/>
              </a:spcBef>
              <a:spcAft>
                <a:spcPts val="0"/>
              </a:spcAft>
              <a:buNone/>
            </a:pPr>
            <a:r>
              <a:t/>
            </a:r>
            <a:endParaRPr sz="1300">
              <a:solidFill>
                <a:schemeClr val="dk2"/>
              </a:solidFill>
              <a:latin typeface="Calibri"/>
              <a:ea typeface="Calibri"/>
              <a:cs typeface="Calibri"/>
              <a:sym typeface="Calibri"/>
            </a:endParaRPr>
          </a:p>
        </p:txBody>
      </p:sp>
      <p:pic>
        <p:nvPicPr>
          <p:cNvPr id="148" name="Google Shape;148;p15"/>
          <p:cNvPicPr preferRelativeResize="0"/>
          <p:nvPr/>
        </p:nvPicPr>
        <p:blipFill>
          <a:blip r:embed="rId4">
            <a:alphaModFix/>
          </a:blip>
          <a:stretch>
            <a:fillRect/>
          </a:stretch>
        </p:blipFill>
        <p:spPr>
          <a:xfrm>
            <a:off x="1162550" y="2855700"/>
            <a:ext cx="3448065" cy="2014374"/>
          </a:xfrm>
          <a:prstGeom prst="rect">
            <a:avLst/>
          </a:prstGeom>
          <a:noFill/>
          <a:ln>
            <a:noFill/>
          </a:ln>
        </p:spPr>
      </p:pic>
      <p:graphicFrame>
        <p:nvGraphicFramePr>
          <p:cNvPr id="149" name="Google Shape;149;p15"/>
          <p:cNvGraphicFramePr/>
          <p:nvPr/>
        </p:nvGraphicFramePr>
        <p:xfrm>
          <a:off x="869400" y="1215100"/>
          <a:ext cx="3000000" cy="3000000"/>
        </p:xfrm>
        <a:graphic>
          <a:graphicData uri="http://schemas.openxmlformats.org/drawingml/2006/table">
            <a:tbl>
              <a:tblPr>
                <a:noFill/>
                <a:tableStyleId>{A18B367D-271D-48AF-AFD3-22E3EF6866BE}</a:tableStyleId>
              </a:tblPr>
              <a:tblGrid>
                <a:gridCol w="2115650"/>
                <a:gridCol w="2115650"/>
              </a:tblGrid>
              <a:tr h="1640600">
                <a:tc>
                  <a:txBody>
                    <a:bodyPr/>
                    <a:lstStyle/>
                    <a:p>
                      <a:pPr indent="-311150" lvl="0" marL="457200" rtl="0" algn="l">
                        <a:lnSpc>
                          <a:spcPct val="115000"/>
                        </a:lnSpc>
                        <a:spcBef>
                          <a:spcPts val="0"/>
                        </a:spcBef>
                        <a:spcAft>
                          <a:spcPts val="0"/>
                        </a:spcAft>
                        <a:buClr>
                          <a:schemeClr val="dk2"/>
                        </a:buClr>
                        <a:buSzPts val="1300"/>
                        <a:buChar char="●"/>
                      </a:pPr>
                      <a:r>
                        <a:rPr i="1" lang="en" sz="1300">
                          <a:solidFill>
                            <a:schemeClr val="dk2"/>
                          </a:solidFill>
                        </a:rPr>
                        <a:t>Rank</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Revenue</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Stock Price</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Market Cap</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Trading Volume </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Debt Levels</a:t>
                      </a:r>
                      <a:endParaRPr i="1" sz="1300">
                        <a:solidFill>
                          <a:schemeClr val="dk2"/>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11150" lvl="0" marL="457200" rtl="0" algn="l">
                        <a:lnSpc>
                          <a:spcPct val="115000"/>
                        </a:lnSpc>
                        <a:spcBef>
                          <a:spcPts val="0"/>
                        </a:spcBef>
                        <a:spcAft>
                          <a:spcPts val="0"/>
                        </a:spcAft>
                        <a:buClr>
                          <a:schemeClr val="dk2"/>
                        </a:buClr>
                        <a:buSzPts val="1300"/>
                        <a:buChar char="●"/>
                      </a:pPr>
                      <a:r>
                        <a:rPr i="1" lang="en" sz="1300">
                          <a:solidFill>
                            <a:schemeClr val="dk2"/>
                          </a:solidFill>
                        </a:rPr>
                        <a:t>Unemployment rate</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Tax</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Financial Ratio</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GDP</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Profit</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Earning Per share</a:t>
                      </a:r>
                      <a:endParaRPr sz="13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694175" y="400850"/>
            <a:ext cx="7688700" cy="5352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B45F06"/>
              </a:buClr>
              <a:buSzPts val="2200"/>
              <a:buChar char="❖"/>
            </a:pPr>
            <a:r>
              <a:rPr b="1" lang="en" sz="2200">
                <a:solidFill>
                  <a:srgbClr val="B45F06"/>
                </a:solidFill>
              </a:rPr>
              <a:t>Approaching the Problem</a:t>
            </a:r>
            <a:endParaRPr b="1" sz="2200">
              <a:solidFill>
                <a:srgbClr val="B45F06"/>
              </a:solidFill>
            </a:endParaRPr>
          </a:p>
        </p:txBody>
      </p:sp>
      <p:sp>
        <p:nvSpPr>
          <p:cNvPr id="155" name="Google Shape;155;p16"/>
          <p:cNvSpPr txBox="1"/>
          <p:nvPr>
            <p:ph idx="1" type="body"/>
          </p:nvPr>
        </p:nvSpPr>
        <p:spPr>
          <a:xfrm>
            <a:off x="621350" y="1083975"/>
            <a:ext cx="4442100" cy="3890400"/>
          </a:xfrm>
          <a:prstGeom prst="rect">
            <a:avLst/>
          </a:prstGeom>
        </p:spPr>
        <p:txBody>
          <a:bodyPr anchorCtr="0" anchor="t" bIns="91425" lIns="91425" spcFirstLastPara="1" rIns="91425" wrap="square" tIns="91425">
            <a:normAutofit/>
          </a:bodyPr>
          <a:lstStyle/>
          <a:p>
            <a:pPr indent="-323850" lvl="0" marL="457200" rtl="0" algn="l">
              <a:lnSpc>
                <a:spcPct val="150000"/>
              </a:lnSpc>
              <a:spcBef>
                <a:spcPts val="0"/>
              </a:spcBef>
              <a:spcAft>
                <a:spcPts val="0"/>
              </a:spcAft>
              <a:buSzPts val="1500"/>
              <a:buFont typeface="Arial"/>
              <a:buChar char="★"/>
            </a:pPr>
            <a:r>
              <a:rPr lang="en" sz="1500" u="sng">
                <a:highlight>
                  <a:schemeClr val="dk1"/>
                </a:highlight>
                <a:latin typeface="Arial"/>
                <a:ea typeface="Arial"/>
                <a:cs typeface="Arial"/>
                <a:sym typeface="Arial"/>
              </a:rPr>
              <a:t>Data Preprocessing:</a:t>
            </a:r>
            <a:endParaRPr sz="1500" u="sng">
              <a:highlight>
                <a:schemeClr val="dk1"/>
              </a:highlight>
              <a:latin typeface="Arial"/>
              <a:ea typeface="Arial"/>
              <a:cs typeface="Arial"/>
              <a:sym typeface="Arial"/>
            </a:endParaRPr>
          </a:p>
          <a:p>
            <a:pPr indent="-311150" lvl="1" marL="914400" rtl="0" algn="l">
              <a:lnSpc>
                <a:spcPct val="115000"/>
              </a:lnSpc>
              <a:spcBef>
                <a:spcPts val="0"/>
              </a:spcBef>
              <a:spcAft>
                <a:spcPts val="0"/>
              </a:spcAft>
              <a:buSzPts val="1300"/>
              <a:buFont typeface="Arial"/>
              <a:buChar char="○"/>
            </a:pPr>
            <a:r>
              <a:rPr i="1" lang="en" sz="1300">
                <a:highlight>
                  <a:schemeClr val="dk1"/>
                </a:highlight>
                <a:latin typeface="Arial"/>
                <a:ea typeface="Arial"/>
                <a:cs typeface="Arial"/>
                <a:sym typeface="Arial"/>
              </a:rPr>
              <a:t>Handling missing Values</a:t>
            </a:r>
            <a:endParaRPr i="1" sz="1300">
              <a:highlight>
                <a:schemeClr val="dk1"/>
              </a:highlight>
              <a:latin typeface="Arial"/>
              <a:ea typeface="Arial"/>
              <a:cs typeface="Arial"/>
              <a:sym typeface="Arial"/>
            </a:endParaRPr>
          </a:p>
          <a:p>
            <a:pPr indent="-311150" lvl="1" marL="914400" rtl="0" algn="l">
              <a:lnSpc>
                <a:spcPct val="115000"/>
              </a:lnSpc>
              <a:spcBef>
                <a:spcPts val="0"/>
              </a:spcBef>
              <a:spcAft>
                <a:spcPts val="0"/>
              </a:spcAft>
              <a:buSzPts val="1300"/>
              <a:buFont typeface="Arial"/>
              <a:buChar char="○"/>
            </a:pPr>
            <a:r>
              <a:rPr i="1" lang="en" sz="1300">
                <a:highlight>
                  <a:schemeClr val="dk1"/>
                </a:highlight>
                <a:latin typeface="Arial"/>
                <a:ea typeface="Arial"/>
                <a:cs typeface="Arial"/>
                <a:sym typeface="Arial"/>
              </a:rPr>
              <a:t>Normalizing</a:t>
            </a:r>
            <a:endParaRPr i="1" sz="1300">
              <a:highlight>
                <a:schemeClr val="dk1"/>
              </a:highlight>
              <a:latin typeface="Arial"/>
              <a:ea typeface="Arial"/>
              <a:cs typeface="Arial"/>
              <a:sym typeface="Arial"/>
            </a:endParaRPr>
          </a:p>
          <a:p>
            <a:pPr indent="-311150" lvl="1" marL="914400" rtl="0" algn="l">
              <a:lnSpc>
                <a:spcPct val="115000"/>
              </a:lnSpc>
              <a:spcBef>
                <a:spcPts val="0"/>
              </a:spcBef>
              <a:spcAft>
                <a:spcPts val="0"/>
              </a:spcAft>
              <a:buSzPts val="1300"/>
              <a:buFont typeface="Arial"/>
              <a:buChar char="○"/>
            </a:pPr>
            <a:r>
              <a:rPr i="1" lang="en" sz="1300">
                <a:highlight>
                  <a:schemeClr val="dk1"/>
                </a:highlight>
                <a:latin typeface="Arial"/>
                <a:ea typeface="Arial"/>
                <a:cs typeface="Arial"/>
                <a:sym typeface="Arial"/>
              </a:rPr>
              <a:t>Adjusting to inflation</a:t>
            </a:r>
            <a:endParaRPr i="1" sz="1300">
              <a:highlight>
                <a:schemeClr val="dk1"/>
              </a:highlight>
              <a:latin typeface="Arial"/>
              <a:ea typeface="Arial"/>
              <a:cs typeface="Arial"/>
              <a:sym typeface="Arial"/>
            </a:endParaRPr>
          </a:p>
          <a:p>
            <a:pPr indent="-311150" lvl="1" marL="914400" rtl="0" algn="l">
              <a:lnSpc>
                <a:spcPct val="115000"/>
              </a:lnSpc>
              <a:spcBef>
                <a:spcPts val="0"/>
              </a:spcBef>
              <a:spcAft>
                <a:spcPts val="0"/>
              </a:spcAft>
              <a:buSzPts val="1300"/>
              <a:buFont typeface="Arial"/>
              <a:buChar char="○"/>
            </a:pPr>
            <a:r>
              <a:rPr i="1" lang="en" sz="1300">
                <a:highlight>
                  <a:schemeClr val="dk1"/>
                </a:highlight>
                <a:latin typeface="Arial"/>
                <a:ea typeface="Arial"/>
                <a:cs typeface="Arial"/>
                <a:sym typeface="Arial"/>
              </a:rPr>
              <a:t>Data </a:t>
            </a:r>
            <a:r>
              <a:rPr i="1" lang="en" sz="1300">
                <a:highlight>
                  <a:schemeClr val="dk1"/>
                </a:highlight>
                <a:latin typeface="Arial"/>
                <a:ea typeface="Arial"/>
                <a:cs typeface="Arial"/>
                <a:sym typeface="Arial"/>
              </a:rPr>
              <a:t>integration</a:t>
            </a:r>
            <a:endParaRPr i="1" sz="1300">
              <a:highlight>
                <a:schemeClr val="dk1"/>
              </a:highlight>
              <a:latin typeface="Arial"/>
              <a:ea typeface="Arial"/>
              <a:cs typeface="Arial"/>
              <a:sym typeface="Arial"/>
            </a:endParaRPr>
          </a:p>
          <a:p>
            <a:pPr indent="-336550" lvl="0" marL="457200" rtl="0" algn="l">
              <a:lnSpc>
                <a:spcPct val="150000"/>
              </a:lnSpc>
              <a:spcBef>
                <a:spcPts val="0"/>
              </a:spcBef>
              <a:spcAft>
                <a:spcPts val="0"/>
              </a:spcAft>
              <a:buSzPts val="1700"/>
              <a:buFont typeface="Arial"/>
              <a:buChar char="★"/>
            </a:pPr>
            <a:r>
              <a:rPr lang="en" sz="1500" u="sng">
                <a:solidFill>
                  <a:srgbClr val="0D0D0D"/>
                </a:solidFill>
                <a:highlight>
                  <a:srgbClr val="FFFFFF"/>
                </a:highlight>
                <a:latin typeface="Arial"/>
                <a:ea typeface="Arial"/>
                <a:cs typeface="Arial"/>
                <a:sym typeface="Arial"/>
              </a:rPr>
              <a:t>Analyzing Techniques:</a:t>
            </a:r>
            <a:endParaRPr sz="1500" u="sng">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lang="en" sz="1300">
                <a:solidFill>
                  <a:srgbClr val="0D0D0D"/>
                </a:solidFill>
                <a:highlight>
                  <a:srgbClr val="FFFFFF"/>
                </a:highlight>
                <a:latin typeface="Arial"/>
                <a:ea typeface="Arial"/>
                <a:cs typeface="Arial"/>
                <a:sym typeface="Arial"/>
              </a:rPr>
              <a:t>Exploratory Data Analysis (EDA)</a:t>
            </a:r>
            <a:endParaRPr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Trend Analysis</a:t>
            </a:r>
            <a:endParaRPr i="1"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Regression Analysis</a:t>
            </a:r>
            <a:endParaRPr i="1"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Peer Analysis</a:t>
            </a:r>
            <a:endParaRPr i="1"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Fundamental</a:t>
            </a:r>
            <a:r>
              <a:rPr i="1" lang="en" sz="1300">
                <a:solidFill>
                  <a:srgbClr val="0D0D0D"/>
                </a:solidFill>
                <a:highlight>
                  <a:srgbClr val="FFFFFF"/>
                </a:highlight>
                <a:latin typeface="Arial"/>
                <a:ea typeface="Arial"/>
                <a:cs typeface="Arial"/>
                <a:sym typeface="Arial"/>
              </a:rPr>
              <a:t> Analysis</a:t>
            </a:r>
            <a:endParaRPr i="1"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Technical Analysis</a:t>
            </a:r>
            <a:endParaRPr i="1" sz="1300">
              <a:solidFill>
                <a:srgbClr val="0D0D0D"/>
              </a:solidFill>
              <a:highlight>
                <a:srgbClr val="FFFFFF"/>
              </a:highlight>
              <a:latin typeface="Arial"/>
              <a:ea typeface="Arial"/>
              <a:cs typeface="Arial"/>
              <a:sym typeface="Arial"/>
            </a:endParaRPr>
          </a:p>
        </p:txBody>
      </p:sp>
      <p:sp>
        <p:nvSpPr>
          <p:cNvPr id="156" name="Google Shape;156;p16"/>
          <p:cNvSpPr txBox="1"/>
          <p:nvPr/>
        </p:nvSpPr>
        <p:spPr>
          <a:xfrm>
            <a:off x="4999400" y="1083975"/>
            <a:ext cx="3599100" cy="1262100"/>
          </a:xfrm>
          <a:prstGeom prst="rect">
            <a:avLst/>
          </a:prstGeom>
          <a:noFill/>
          <a:ln>
            <a:noFill/>
          </a:ln>
        </p:spPr>
        <p:txBody>
          <a:bodyPr anchorCtr="0" anchor="t" bIns="91425" lIns="91425" spcFirstLastPara="1" rIns="91425" wrap="square" tIns="91425">
            <a:spAutoFit/>
          </a:bodyPr>
          <a:lstStyle/>
          <a:p>
            <a:pPr indent="-323850" lvl="0" marL="457200" rtl="0" algn="l">
              <a:lnSpc>
                <a:spcPct val="150000"/>
              </a:lnSpc>
              <a:spcBef>
                <a:spcPts val="0"/>
              </a:spcBef>
              <a:spcAft>
                <a:spcPts val="0"/>
              </a:spcAft>
              <a:buClr>
                <a:schemeClr val="dk2"/>
              </a:buClr>
              <a:buSzPts val="1500"/>
              <a:buFont typeface="Arial"/>
              <a:buChar char="★"/>
            </a:pPr>
            <a:r>
              <a:rPr lang="en" sz="1500" u="sng">
                <a:solidFill>
                  <a:schemeClr val="dk2"/>
                </a:solidFill>
                <a:highlight>
                  <a:schemeClr val="dk1"/>
                </a:highlight>
              </a:rPr>
              <a:t>Machine Learning Model:</a:t>
            </a:r>
            <a:endParaRPr sz="1500" u="sng">
              <a:solidFill>
                <a:schemeClr val="dk2"/>
              </a:solidFill>
              <a:highlight>
                <a:schemeClr val="dk1"/>
              </a:highlight>
            </a:endParaRPr>
          </a:p>
          <a:p>
            <a:pPr indent="-323850" lvl="1" marL="914400" rtl="0" algn="l">
              <a:lnSpc>
                <a:spcPct val="115000"/>
              </a:lnSpc>
              <a:spcBef>
                <a:spcPts val="0"/>
              </a:spcBef>
              <a:spcAft>
                <a:spcPts val="0"/>
              </a:spcAft>
              <a:buClr>
                <a:schemeClr val="dk2"/>
              </a:buClr>
              <a:buSzPts val="1500"/>
              <a:buFont typeface="Arial"/>
              <a:buChar char="○"/>
            </a:pPr>
            <a:r>
              <a:rPr i="1" lang="en" sz="1300">
                <a:solidFill>
                  <a:srgbClr val="0D0D0D"/>
                </a:solidFill>
                <a:highlight>
                  <a:schemeClr val="dk1"/>
                </a:highlight>
                <a:latin typeface="Roboto"/>
                <a:ea typeface="Roboto"/>
                <a:cs typeface="Roboto"/>
                <a:sym typeface="Roboto"/>
              </a:rPr>
              <a:t>Predict stock prices</a:t>
            </a:r>
            <a:endParaRPr i="1" sz="1300">
              <a:solidFill>
                <a:srgbClr val="0D0D0D"/>
              </a:solidFill>
              <a:highlight>
                <a:schemeClr val="dk1"/>
              </a:highlight>
              <a:latin typeface="Roboto"/>
              <a:ea typeface="Roboto"/>
              <a:cs typeface="Roboto"/>
              <a:sym typeface="Roboto"/>
            </a:endParaRPr>
          </a:p>
          <a:p>
            <a:pPr indent="-323850" lvl="1" marL="914400" rtl="0" algn="l">
              <a:lnSpc>
                <a:spcPct val="115000"/>
              </a:lnSpc>
              <a:spcBef>
                <a:spcPts val="0"/>
              </a:spcBef>
              <a:spcAft>
                <a:spcPts val="0"/>
              </a:spcAft>
              <a:buClr>
                <a:schemeClr val="dk2"/>
              </a:buClr>
              <a:buSzPts val="1500"/>
              <a:buFont typeface="Arial"/>
              <a:buChar char="○"/>
            </a:pPr>
            <a:r>
              <a:rPr i="1" lang="en" sz="1300">
                <a:solidFill>
                  <a:srgbClr val="0D0D0D"/>
                </a:solidFill>
                <a:highlight>
                  <a:schemeClr val="dk1"/>
                </a:highlight>
                <a:latin typeface="Roboto"/>
                <a:ea typeface="Roboto"/>
                <a:cs typeface="Roboto"/>
                <a:sym typeface="Roboto"/>
              </a:rPr>
              <a:t>Predict ranking of fortune 500</a:t>
            </a:r>
            <a:endParaRPr i="1" sz="1300">
              <a:solidFill>
                <a:srgbClr val="0D0D0D"/>
              </a:solidFill>
              <a:highlight>
                <a:schemeClr val="dk1"/>
              </a:highlight>
              <a:latin typeface="Roboto"/>
              <a:ea typeface="Roboto"/>
              <a:cs typeface="Roboto"/>
              <a:sym typeface="Roboto"/>
            </a:endParaRPr>
          </a:p>
          <a:p>
            <a:pPr indent="-311150" lvl="1" marL="914400" rtl="0" algn="l">
              <a:lnSpc>
                <a:spcPct val="115000"/>
              </a:lnSpc>
              <a:spcBef>
                <a:spcPts val="0"/>
              </a:spcBef>
              <a:spcAft>
                <a:spcPts val="0"/>
              </a:spcAft>
              <a:buClr>
                <a:srgbClr val="0D0D0D"/>
              </a:buClr>
              <a:buSzPts val="1300"/>
              <a:buFont typeface="Roboto"/>
              <a:buChar char="○"/>
            </a:pPr>
            <a:r>
              <a:rPr i="1" lang="en" sz="1300">
                <a:solidFill>
                  <a:srgbClr val="0D0D0D"/>
                </a:solidFill>
                <a:highlight>
                  <a:schemeClr val="dk1"/>
                </a:highlight>
                <a:latin typeface="Roboto"/>
                <a:ea typeface="Roboto"/>
                <a:cs typeface="Roboto"/>
                <a:sym typeface="Roboto"/>
              </a:rPr>
              <a:t>Predict recession probability</a:t>
            </a:r>
            <a:endParaRPr i="1" sz="1300">
              <a:solidFill>
                <a:srgbClr val="0D0D0D"/>
              </a:solidFill>
              <a:highlight>
                <a:schemeClr val="dk1"/>
              </a:highlight>
              <a:latin typeface="Roboto"/>
              <a:ea typeface="Roboto"/>
              <a:cs typeface="Roboto"/>
              <a:sym typeface="Roboto"/>
            </a:endParaRPr>
          </a:p>
        </p:txBody>
      </p:sp>
      <p:pic>
        <p:nvPicPr>
          <p:cNvPr id="157" name="Google Shape;157;p16"/>
          <p:cNvPicPr preferRelativeResize="0"/>
          <p:nvPr/>
        </p:nvPicPr>
        <p:blipFill>
          <a:blip r:embed="rId3">
            <a:alphaModFix amt="60000"/>
          </a:blip>
          <a:stretch>
            <a:fillRect/>
          </a:stretch>
        </p:blipFill>
        <p:spPr>
          <a:xfrm>
            <a:off x="5174950" y="2288575"/>
            <a:ext cx="3247999" cy="2350275"/>
          </a:xfrm>
          <a:prstGeom prst="rect">
            <a:avLst/>
          </a:prstGeom>
          <a:noFill/>
          <a:ln>
            <a:noFill/>
          </a:ln>
        </p:spPr>
      </p:pic>
      <p:sp>
        <p:nvSpPr>
          <p:cNvPr id="158" name="Google Shape;158;p16"/>
          <p:cNvSpPr txBox="1"/>
          <p:nvPr/>
        </p:nvSpPr>
        <p:spPr>
          <a:xfrm>
            <a:off x="4683150" y="4541275"/>
            <a:ext cx="4105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Inverse relationship between Inflation and Interest rate</a:t>
            </a:r>
            <a:endParaRPr sz="1300">
              <a:solidFill>
                <a:schemeClr val="dk2"/>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729450" y="419900"/>
            <a:ext cx="3842400" cy="535200"/>
          </a:xfrm>
          <a:prstGeom prst="rect">
            <a:avLst/>
          </a:prstGeom>
        </p:spPr>
        <p:txBody>
          <a:bodyPr anchorCtr="0" anchor="t" bIns="91425" lIns="91425" spcFirstLastPara="1" rIns="91425" wrap="square" tIns="91425">
            <a:noAutofit/>
          </a:bodyPr>
          <a:lstStyle/>
          <a:p>
            <a:pPr indent="-370840" lvl="0" marL="457200" rtl="0" algn="l">
              <a:spcBef>
                <a:spcPts val="0"/>
              </a:spcBef>
              <a:spcAft>
                <a:spcPts val="0"/>
              </a:spcAft>
              <a:buClr>
                <a:srgbClr val="B45F06"/>
              </a:buClr>
              <a:buSzPts val="2240"/>
              <a:buChar char="❖"/>
            </a:pPr>
            <a:r>
              <a:rPr b="1" lang="en" sz="2240">
                <a:solidFill>
                  <a:srgbClr val="B45F06"/>
                </a:solidFill>
              </a:rPr>
              <a:t>Expected Results</a:t>
            </a:r>
            <a:endParaRPr b="1" sz="2240">
              <a:solidFill>
                <a:srgbClr val="B45F06"/>
              </a:solidFill>
            </a:endParaRPr>
          </a:p>
        </p:txBody>
      </p:sp>
      <p:sp>
        <p:nvSpPr>
          <p:cNvPr id="164" name="Google Shape;164;p17"/>
          <p:cNvSpPr txBox="1"/>
          <p:nvPr>
            <p:ph idx="1" type="body"/>
          </p:nvPr>
        </p:nvSpPr>
        <p:spPr>
          <a:xfrm>
            <a:off x="588250" y="2217550"/>
            <a:ext cx="4280100" cy="2579100"/>
          </a:xfrm>
          <a:prstGeom prst="rect">
            <a:avLst/>
          </a:prstGeom>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Char char="❖"/>
            </a:pPr>
            <a:r>
              <a:rPr lang="en" sz="1400"/>
              <a:t>Envision System (</a:t>
            </a:r>
            <a:r>
              <a:rPr b="1" lang="en" sz="1400"/>
              <a:t>Interactive</a:t>
            </a:r>
            <a:r>
              <a:rPr lang="en" sz="1400"/>
              <a:t> or Static) ?</a:t>
            </a:r>
            <a:endParaRPr sz="1400"/>
          </a:p>
          <a:p>
            <a:pPr indent="-304800" lvl="1" marL="914400" rtl="0" algn="l">
              <a:lnSpc>
                <a:spcPct val="115000"/>
              </a:lnSpc>
              <a:spcBef>
                <a:spcPts val="0"/>
              </a:spcBef>
              <a:spcAft>
                <a:spcPts val="0"/>
              </a:spcAft>
              <a:buSzPts val="1200"/>
              <a:buChar char="➢"/>
            </a:pPr>
            <a:r>
              <a:rPr lang="en" sz="1200"/>
              <a:t>Visualization of </a:t>
            </a:r>
            <a:r>
              <a:rPr lang="en" sz="1200"/>
              <a:t>data tends </a:t>
            </a:r>
            <a:endParaRPr sz="1200"/>
          </a:p>
          <a:p>
            <a:pPr indent="-304800" lvl="1" marL="914400" rtl="0" algn="l">
              <a:lnSpc>
                <a:spcPct val="115000"/>
              </a:lnSpc>
              <a:spcBef>
                <a:spcPts val="0"/>
              </a:spcBef>
              <a:spcAft>
                <a:spcPts val="0"/>
              </a:spcAft>
              <a:buSzPts val="1200"/>
              <a:buChar char="➢"/>
            </a:pPr>
            <a:r>
              <a:rPr lang="en" sz="1200"/>
              <a:t>Customize</a:t>
            </a:r>
            <a:r>
              <a:rPr lang="en" sz="1200"/>
              <a:t> </a:t>
            </a:r>
            <a:r>
              <a:rPr lang="en" sz="1200"/>
              <a:t>specific </a:t>
            </a:r>
            <a:r>
              <a:rPr lang="en" sz="1200"/>
              <a:t>parameter</a:t>
            </a:r>
            <a:endParaRPr sz="1200"/>
          </a:p>
          <a:p>
            <a:pPr indent="-304800" lvl="1" marL="914400" rtl="0" algn="l">
              <a:lnSpc>
                <a:spcPct val="115000"/>
              </a:lnSpc>
              <a:spcBef>
                <a:spcPts val="0"/>
              </a:spcBef>
              <a:spcAft>
                <a:spcPts val="0"/>
              </a:spcAft>
              <a:buSzPts val="1200"/>
              <a:buChar char="➢"/>
            </a:pPr>
            <a:r>
              <a:rPr lang="en" sz="1200"/>
              <a:t>Real time data updates</a:t>
            </a:r>
            <a:endParaRPr sz="1200"/>
          </a:p>
          <a:p>
            <a:pPr indent="-304800" lvl="1" marL="914400" rtl="0" algn="l">
              <a:lnSpc>
                <a:spcPct val="115000"/>
              </a:lnSpc>
              <a:spcBef>
                <a:spcPts val="0"/>
              </a:spcBef>
              <a:spcAft>
                <a:spcPts val="0"/>
              </a:spcAft>
              <a:buSzPts val="1200"/>
              <a:buChar char="➢"/>
            </a:pPr>
            <a:r>
              <a:rPr lang="en" sz="1200"/>
              <a:t>Adaptive User Interface</a:t>
            </a:r>
            <a:endParaRPr sz="1200"/>
          </a:p>
          <a:p>
            <a:pPr indent="-317500" lvl="0" marL="457200" rtl="0" algn="l">
              <a:lnSpc>
                <a:spcPct val="115000"/>
              </a:lnSpc>
              <a:spcBef>
                <a:spcPts val="0"/>
              </a:spcBef>
              <a:spcAft>
                <a:spcPts val="0"/>
              </a:spcAft>
              <a:buSzPts val="1400"/>
              <a:buChar char="❖"/>
            </a:pPr>
            <a:r>
              <a:rPr lang="en" sz="1400"/>
              <a:t> </a:t>
            </a:r>
            <a:r>
              <a:rPr lang="en" sz="1400"/>
              <a:t>Achievements for the progress report:</a:t>
            </a:r>
            <a:endParaRPr sz="1400"/>
          </a:p>
          <a:p>
            <a:pPr indent="-304800" lvl="1" marL="914400" rtl="0" algn="l">
              <a:lnSpc>
                <a:spcPct val="115000"/>
              </a:lnSpc>
              <a:spcBef>
                <a:spcPts val="0"/>
              </a:spcBef>
              <a:spcAft>
                <a:spcPts val="0"/>
              </a:spcAft>
              <a:buSzPts val="1200"/>
              <a:buChar char="➢"/>
            </a:pPr>
            <a:r>
              <a:rPr lang="en" sz="1200"/>
              <a:t>Based on the history, everytime the unemployment goes up, there is a sign of short/long recession.</a:t>
            </a:r>
            <a:endParaRPr sz="1200"/>
          </a:p>
          <a:p>
            <a:pPr indent="-304800" lvl="1" marL="914400" rtl="0" algn="l">
              <a:lnSpc>
                <a:spcPct val="115000"/>
              </a:lnSpc>
              <a:spcBef>
                <a:spcPts val="0"/>
              </a:spcBef>
              <a:spcAft>
                <a:spcPts val="0"/>
              </a:spcAft>
              <a:buSzPts val="1200"/>
              <a:buChar char="➢"/>
            </a:pPr>
            <a:r>
              <a:rPr lang="en" sz="1200"/>
              <a:t>Our model can predict of what is a likelihood of having recession in near future based on the unemployment data. </a:t>
            </a:r>
            <a:endParaRPr sz="1200"/>
          </a:p>
        </p:txBody>
      </p:sp>
      <p:pic>
        <p:nvPicPr>
          <p:cNvPr id="165" name="Google Shape;165;p17"/>
          <p:cNvPicPr preferRelativeResize="0"/>
          <p:nvPr/>
        </p:nvPicPr>
        <p:blipFill>
          <a:blip r:embed="rId3">
            <a:alphaModFix/>
          </a:blip>
          <a:stretch>
            <a:fillRect/>
          </a:stretch>
        </p:blipFill>
        <p:spPr>
          <a:xfrm>
            <a:off x="4921050" y="2304825"/>
            <a:ext cx="4013549" cy="2114409"/>
          </a:xfrm>
          <a:prstGeom prst="rect">
            <a:avLst/>
          </a:prstGeom>
          <a:noFill/>
          <a:ln>
            <a:noFill/>
          </a:ln>
        </p:spPr>
      </p:pic>
      <p:sp>
        <p:nvSpPr>
          <p:cNvPr id="166" name="Google Shape;166;p17"/>
          <p:cNvSpPr txBox="1"/>
          <p:nvPr/>
        </p:nvSpPr>
        <p:spPr>
          <a:xfrm>
            <a:off x="5367350" y="4484250"/>
            <a:ext cx="3449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Unemployment Rate vs Recession predictability</a:t>
            </a:r>
            <a:endParaRPr sz="1300">
              <a:solidFill>
                <a:schemeClr val="dk2"/>
              </a:solidFill>
              <a:latin typeface="Calibri"/>
              <a:ea typeface="Calibri"/>
              <a:cs typeface="Calibri"/>
              <a:sym typeface="Calibri"/>
            </a:endParaRPr>
          </a:p>
        </p:txBody>
      </p:sp>
      <p:sp>
        <p:nvSpPr>
          <p:cNvPr id="167" name="Google Shape;167;p17"/>
          <p:cNvSpPr txBox="1"/>
          <p:nvPr/>
        </p:nvSpPr>
        <p:spPr>
          <a:xfrm>
            <a:off x="642125" y="934500"/>
            <a:ext cx="7783200" cy="1305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The goal of this project is to correctly output the stock price of each fortune 500 companies and their ranking by the end of the year 2024</a:t>
            </a:r>
            <a:endParaRPr sz="1300">
              <a:solidFill>
                <a:schemeClr val="dk2"/>
              </a:solidFill>
              <a:latin typeface="Calibri"/>
              <a:ea typeface="Calibri"/>
              <a:cs typeface="Calibri"/>
              <a:sym typeface="Calibri"/>
            </a:endParaRPr>
          </a:p>
          <a:p>
            <a:pPr indent="-311150" lvl="0" marL="457200" rtl="0" algn="l">
              <a:lnSpc>
                <a:spcPct val="115000"/>
              </a:lnSpc>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Our model reflect given data and make a prediction which then applies those trends to predict future outcome.</a:t>
            </a:r>
            <a:endParaRPr sz="1300">
              <a:solidFill>
                <a:schemeClr val="dk2"/>
              </a:solidFill>
              <a:latin typeface="Calibri"/>
              <a:ea typeface="Calibri"/>
              <a:cs typeface="Calibri"/>
              <a:sym typeface="Calibri"/>
            </a:endParaRPr>
          </a:p>
          <a:p>
            <a:pPr indent="-311150" lvl="0" marL="457200" rtl="0" algn="l">
              <a:lnSpc>
                <a:spcPct val="115000"/>
              </a:lnSpc>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The user/audience would be able to customize the predictability of the outcome of a specific data.</a:t>
            </a:r>
            <a:endParaRPr sz="13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8"/>
          <p:cNvSpPr txBox="1"/>
          <p:nvPr>
            <p:ph idx="1" type="body"/>
          </p:nvPr>
        </p:nvSpPr>
        <p:spPr>
          <a:xfrm>
            <a:off x="665725" y="1271025"/>
            <a:ext cx="7776600" cy="2519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latin typeface="Nunito"/>
                <a:ea typeface="Nunito"/>
                <a:cs typeface="Nunito"/>
                <a:sym typeface="Nunito"/>
              </a:rPr>
              <a:t>Historical </a:t>
            </a:r>
            <a:r>
              <a:rPr b="1" lang="en">
                <a:latin typeface="Nunito"/>
                <a:ea typeface="Nunito"/>
                <a:cs typeface="Nunito"/>
                <a:sym typeface="Nunito"/>
              </a:rPr>
              <a:t>Stock Price :</a:t>
            </a:r>
            <a:r>
              <a:rPr lang="en">
                <a:latin typeface="Nunito"/>
                <a:ea typeface="Nunito"/>
                <a:cs typeface="Nunito"/>
                <a:sym typeface="Nunito"/>
              </a:rPr>
              <a:t> </a:t>
            </a:r>
            <a:r>
              <a:rPr lang="en" u="sng">
                <a:solidFill>
                  <a:schemeClr val="hlink"/>
                </a:solidFill>
                <a:latin typeface="Nunito"/>
                <a:ea typeface="Nunito"/>
                <a:cs typeface="Nunito"/>
                <a:sym typeface="Nunito"/>
                <a:hlinkClick r:id="rId3"/>
              </a:rPr>
              <a:t>https://finance.yahoo.com/quote/WMT/history</a:t>
            </a:r>
            <a:endParaRPr>
              <a:latin typeface="Nunito"/>
              <a:ea typeface="Nunito"/>
              <a:cs typeface="Nunito"/>
              <a:sym typeface="Nunito"/>
            </a:endParaRPr>
          </a:p>
          <a:p>
            <a:pPr indent="0" lvl="0" marL="0" rtl="0" algn="l">
              <a:spcBef>
                <a:spcPts val="1200"/>
              </a:spcBef>
              <a:spcAft>
                <a:spcPts val="0"/>
              </a:spcAft>
              <a:buNone/>
            </a:pPr>
            <a:r>
              <a:rPr b="1" lang="en">
                <a:latin typeface="Nunito"/>
                <a:ea typeface="Nunito"/>
                <a:cs typeface="Nunito"/>
                <a:sym typeface="Nunito"/>
              </a:rPr>
              <a:t>2022 + 2023 + Company Info :</a:t>
            </a:r>
            <a:r>
              <a:rPr lang="en">
                <a:latin typeface="Nunito"/>
                <a:ea typeface="Nunito"/>
                <a:cs typeface="Nunito"/>
                <a:sym typeface="Nunito"/>
              </a:rPr>
              <a:t> </a:t>
            </a:r>
            <a:r>
              <a:rPr lang="en" u="sng">
                <a:solidFill>
                  <a:schemeClr val="hlink"/>
                </a:solidFill>
                <a:latin typeface="Nunito"/>
                <a:ea typeface="Nunito"/>
                <a:cs typeface="Nunito"/>
                <a:sym typeface="Nunito"/>
                <a:hlinkClick r:id="rId4"/>
              </a:rPr>
              <a:t>https://github.com/EatMoreOranges/Fortune-500-Dataset/tree/main/data</a:t>
            </a:r>
            <a:endParaRPr>
              <a:latin typeface="Nunito"/>
              <a:ea typeface="Nunito"/>
              <a:cs typeface="Nunito"/>
              <a:sym typeface="Nunito"/>
            </a:endParaRPr>
          </a:p>
          <a:p>
            <a:pPr indent="0" lvl="0" marL="0" rtl="0" algn="l">
              <a:spcBef>
                <a:spcPts val="1200"/>
              </a:spcBef>
              <a:spcAft>
                <a:spcPts val="0"/>
              </a:spcAft>
              <a:buNone/>
            </a:pPr>
            <a:r>
              <a:rPr b="1" lang="en">
                <a:latin typeface="Nunito"/>
                <a:ea typeface="Nunito"/>
                <a:cs typeface="Nunito"/>
                <a:sym typeface="Nunito"/>
              </a:rPr>
              <a:t>Revenue + Profit (1955-2019) :</a:t>
            </a:r>
            <a:r>
              <a:rPr lang="en">
                <a:latin typeface="Nunito"/>
                <a:ea typeface="Nunito"/>
                <a:cs typeface="Nunito"/>
                <a:sym typeface="Nunito"/>
              </a:rPr>
              <a:t>  </a:t>
            </a:r>
            <a:r>
              <a:rPr lang="en" u="sng">
                <a:solidFill>
                  <a:schemeClr val="hlink"/>
                </a:solidFill>
                <a:latin typeface="Nunito"/>
                <a:ea typeface="Nunito"/>
                <a:cs typeface="Nunito"/>
                <a:sym typeface="Nunito"/>
                <a:hlinkClick r:id="rId5"/>
              </a:rPr>
              <a:t>https://github.com/cmusam/fortune500</a:t>
            </a:r>
            <a:endParaRPr>
              <a:latin typeface="Nunito"/>
              <a:ea typeface="Nunito"/>
              <a:cs typeface="Nunito"/>
              <a:sym typeface="Nunito"/>
            </a:endParaRPr>
          </a:p>
          <a:p>
            <a:pPr indent="0" lvl="0" marL="0" rtl="0" algn="l">
              <a:spcBef>
                <a:spcPts val="1200"/>
              </a:spcBef>
              <a:spcAft>
                <a:spcPts val="0"/>
              </a:spcAft>
              <a:buNone/>
            </a:pPr>
            <a:r>
              <a:rPr b="1" lang="en">
                <a:latin typeface="Nunito"/>
                <a:ea typeface="Nunito"/>
                <a:cs typeface="Nunito"/>
                <a:sym typeface="Nunito"/>
              </a:rPr>
              <a:t>Revenue + Tax + </a:t>
            </a:r>
            <a:r>
              <a:rPr b="1" lang="en">
                <a:latin typeface="Nunito"/>
                <a:ea typeface="Nunito"/>
                <a:cs typeface="Nunito"/>
                <a:sym typeface="Nunito"/>
              </a:rPr>
              <a:t>Profit :</a:t>
            </a:r>
            <a:r>
              <a:rPr lang="en">
                <a:latin typeface="Nunito"/>
                <a:ea typeface="Nunito"/>
                <a:cs typeface="Nunito"/>
                <a:sym typeface="Nunito"/>
              </a:rPr>
              <a:t>  </a:t>
            </a:r>
            <a:r>
              <a:rPr lang="en" u="sng">
                <a:solidFill>
                  <a:schemeClr val="hlink"/>
                </a:solidFill>
                <a:latin typeface="Nunito"/>
                <a:ea typeface="Nunito"/>
                <a:cs typeface="Nunito"/>
                <a:sym typeface="Nunito"/>
                <a:hlinkClick r:id="rId6"/>
              </a:rPr>
              <a:t>https://www.macrotrends.net/stocks/charts/AAPL/apple/income-statement?freq=Q</a:t>
            </a:r>
            <a:endParaRPr>
              <a:latin typeface="Nunito"/>
              <a:ea typeface="Nunito"/>
              <a:cs typeface="Nunito"/>
              <a:sym typeface="Nunito"/>
            </a:endParaRPr>
          </a:p>
          <a:p>
            <a:pPr indent="0" lvl="0" marL="0" rtl="0" algn="l">
              <a:spcBef>
                <a:spcPts val="1200"/>
              </a:spcBef>
              <a:spcAft>
                <a:spcPts val="1200"/>
              </a:spcAft>
              <a:buNone/>
            </a:pPr>
            <a:r>
              <a:rPr b="1" lang="en">
                <a:latin typeface="Nunito"/>
                <a:ea typeface="Nunito"/>
                <a:cs typeface="Nunito"/>
                <a:sym typeface="Nunito"/>
              </a:rPr>
              <a:t>Unemployment Rate + GDP change :</a:t>
            </a:r>
            <a:r>
              <a:rPr b="1" lang="en">
                <a:latin typeface="Nunito"/>
                <a:ea typeface="Nunito"/>
                <a:cs typeface="Nunito"/>
                <a:sym typeface="Nunito"/>
              </a:rPr>
              <a:t> </a:t>
            </a:r>
            <a:r>
              <a:rPr lang="en" u="sng">
                <a:solidFill>
                  <a:schemeClr val="hlink"/>
                </a:solidFill>
                <a:latin typeface="Nunito"/>
                <a:ea typeface="Nunito"/>
                <a:cs typeface="Nunito"/>
                <a:sym typeface="Nunito"/>
                <a:hlinkClick r:id="rId7"/>
              </a:rPr>
              <a:t>https://github.com/ngupta23/gdp_prediction/blob/master/data/archived/economic_indicators_all.csv</a:t>
            </a:r>
            <a:endParaRPr>
              <a:latin typeface="Nunito"/>
              <a:ea typeface="Nunito"/>
              <a:cs typeface="Nunito"/>
              <a:sym typeface="Nunito"/>
            </a:endParaRPr>
          </a:p>
        </p:txBody>
      </p:sp>
      <p:sp>
        <p:nvSpPr>
          <p:cNvPr id="173" name="Google Shape;173;p18"/>
          <p:cNvSpPr txBox="1"/>
          <p:nvPr/>
        </p:nvSpPr>
        <p:spPr>
          <a:xfrm>
            <a:off x="742950" y="443200"/>
            <a:ext cx="5386500" cy="600300"/>
          </a:xfrm>
          <a:prstGeom prst="rect">
            <a:avLst/>
          </a:prstGeom>
          <a:noFill/>
          <a:ln>
            <a:noFill/>
          </a:ln>
        </p:spPr>
        <p:txBody>
          <a:bodyPr anchorCtr="0" anchor="t" bIns="91425" lIns="91425" spcFirstLastPara="1" rIns="91425" wrap="square" tIns="91425">
            <a:spAutoFit/>
          </a:bodyPr>
          <a:lstStyle/>
          <a:p>
            <a:pPr indent="-400050" lvl="0" marL="457200" rtl="0" algn="l">
              <a:spcBef>
                <a:spcPts val="0"/>
              </a:spcBef>
              <a:spcAft>
                <a:spcPts val="0"/>
              </a:spcAft>
              <a:buClr>
                <a:srgbClr val="B45F06"/>
              </a:buClr>
              <a:buSzPts val="2700"/>
              <a:buFont typeface="Lato"/>
              <a:buChar char="❖"/>
            </a:pPr>
            <a:r>
              <a:rPr b="1" lang="en" sz="2700">
                <a:solidFill>
                  <a:srgbClr val="B45F06"/>
                </a:solidFill>
                <a:latin typeface="Lato"/>
                <a:ea typeface="Lato"/>
                <a:cs typeface="Lato"/>
                <a:sym typeface="Lato"/>
              </a:rPr>
              <a:t>Data sources</a:t>
            </a:r>
            <a:endParaRPr b="1" sz="2700">
              <a:solidFill>
                <a:srgbClr val="B45F06"/>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19"/>
          <p:cNvPicPr preferRelativeResize="0"/>
          <p:nvPr/>
        </p:nvPicPr>
        <p:blipFill>
          <a:blip r:embed="rId3">
            <a:alphaModFix/>
          </a:blip>
          <a:stretch>
            <a:fillRect/>
          </a:stretch>
        </p:blipFill>
        <p:spPr>
          <a:xfrm>
            <a:off x="197075" y="208700"/>
            <a:ext cx="8757400" cy="4732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